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1371600"/>
            <a:ext cx="10362895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400" b="1">
                <a:solidFill>
                  <a:srgbClr val="A78BFA"/>
                </a:solidFill>
              </a:defRPr>
            </a:pPr>
            <a:r>
              <a:t>🚀 PAST ABILITY MASTERCLASS</a:t>
            </a:r>
          </a:p>
          <a:p>
            <a:pPr>
              <a:spcAft>
                <a:spcPts val="1400"/>
              </a:spcAft>
              <a:defRPr sz="3200" b="1">
                <a:solidFill>
                  <a:srgbClr val="FFFFFF"/>
                </a:solidFill>
              </a:defRPr>
            </a:pPr>
            <a:r>
              <a:t>Could vs. Was/Were Able To &amp; Narrative Synthesis</a:t>
            </a:r>
          </a:p>
          <a:p>
            <a:pPr>
              <a:spcAft>
                <a:spcPts val="2800"/>
              </a:spcAft>
              <a:defRPr sz="1600">
                <a:solidFill>
                  <a:srgbClr val="CBD5E1"/>
                </a:solidFill>
              </a:defRPr>
            </a:pPr>
            <a:r>
              <a:t>Full-Sized 30-Slide Dedicated Pedagogical Course • Slow-Rolled Step-by-Step with Spanish Bridges</a:t>
            </a:r>
          </a:p>
          <a:p>
            <a:pPr>
              <a:defRPr sz="1300">
                <a:solidFill>
                  <a:srgbClr val="94A3B8"/>
                </a:solidFill>
              </a:defRPr>
            </a:pPr>
            <a:r>
              <a:t>• Part 1: Modal Verb 'Could' (General Past Ability - Podía / Sabía)</a:t>
            </a:r>
            <a:br/>
            <a:r>
              <a:t>• Part 2: 'Was / Were Able To' (Specific Past Achievements - Logró / Pudo)</a:t>
            </a:r>
            <a:br/>
            <a:r>
              <a:t>• Part 3: The Crucial Specificity Difference &amp; Sensory Perception Rules</a:t>
            </a:r>
            <a:br/>
            <a:r>
              <a:t>• Part 4: Combining Modals with Past Continuous &amp; Simple (When/While Narrative Arc)</a:t>
            </a:r>
            <a:br/>
            <a:r>
              <a:t>• Practice Studio: 30 Interactive Construction Scenarios &amp; 60 Review Questions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7C3AED"/>
                </a:solidFill>
              </a:defRPr>
            </a:pPr>
            <a:r>
              <a:t>PART 1 • THE MODAL 'COULD'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0F172A"/>
                </a:solidFill>
              </a:defRPr>
            </a:pPr>
            <a:r>
              <a:t>Part 1: The Modal Verb 'COULD'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64748B"/>
                </a:solidFill>
              </a:defRPr>
            </a:pPr>
            <a:r>
              <a:t>Expressing abilities, skills, and talents you possessed in the past over a period of time.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2011680"/>
            <a:ext cx="5120640" cy="42062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7C3A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60120" y="2194560"/>
            <a:ext cx="4663440" cy="38404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0F172A"/>
                </a:solidFill>
              </a:defRPr>
            </a:pPr>
            <a:r>
              <a:t>General Past Ability</a:t>
            </a:r>
          </a:p>
          <a:p>
            <a:pPr>
              <a:spcAft>
                <a:spcPts val="400"/>
              </a:spcAft>
              <a:defRPr sz="1300" b="1">
                <a:solidFill>
                  <a:srgbClr val="7C3AED"/>
                </a:solidFill>
              </a:defRPr>
            </a:pPr>
            <a:r>
              <a:t>What does 'General Ability' mean?</a:t>
            </a:r>
          </a:p>
          <a:p>
            <a:pPr>
              <a:spcAft>
                <a:spcPts val="400"/>
              </a:spcAft>
              <a:defRPr sz="1200" b="0"/>
            </a:pPr>
            <a:r>
              <a:t>It means you possessed the physical, mental, or learned skill to do something over months or years in the past.</a:t>
            </a:r>
          </a:p>
          <a:p>
            <a:pPr>
              <a:spcAft>
                <a:spcPts val="400"/>
              </a:spcAft>
              <a:defRPr sz="800" b="0"/>
            </a:pPr>
          </a:p>
          <a:p>
            <a:pPr>
              <a:spcAft>
                <a:spcPts val="400"/>
              </a:spcAft>
              <a:defRPr sz="1200" b="1">
                <a:solidFill>
                  <a:srgbClr val="7C3AED"/>
                </a:solidFill>
              </a:defRPr>
            </a:pPr>
            <a:r>
              <a:t>Example 1: 'When I was six, I could swim very fast.'</a:t>
            </a:r>
          </a:p>
          <a:p>
            <a:pPr>
              <a:spcAft>
                <a:spcPts val="400"/>
              </a:spcAft>
              <a:defRPr sz="1100" b="0">
                <a:solidFill>
                  <a:srgbClr val="4F46E5"/>
                </a:solidFill>
              </a:defRPr>
            </a:pPr>
            <a:r>
              <a:t>(Cuando tenía seis años, yo podía nadar muy rápido.)</a:t>
            </a:r>
          </a:p>
          <a:p>
            <a:pPr>
              <a:spcAft>
                <a:spcPts val="400"/>
              </a:spcAft>
              <a:defRPr sz="800" b="0"/>
            </a:pPr>
          </a:p>
          <a:p>
            <a:pPr>
              <a:spcAft>
                <a:spcPts val="400"/>
              </a:spcAft>
              <a:defRPr sz="1200" b="1">
                <a:solidFill>
                  <a:srgbClr val="7C3AED"/>
                </a:solidFill>
              </a:defRPr>
            </a:pPr>
            <a:r>
              <a:t>Example 2: 'Mozart could play the piano at age four.'</a:t>
            </a:r>
          </a:p>
          <a:p>
            <a:pPr>
              <a:spcAft>
                <a:spcPts val="400"/>
              </a:spcAft>
              <a:defRPr sz="1100" b="0">
                <a:solidFill>
                  <a:srgbClr val="4F46E5"/>
                </a:solidFill>
              </a:defRPr>
            </a:pPr>
            <a:r>
              <a:t>(Mozart sabía tocar el piano a los cuatro años.)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17920" y="2011680"/>
            <a:ext cx="5120640" cy="42062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4F46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46520" y="2194560"/>
            <a:ext cx="4663440" cy="38404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0F172A"/>
                </a:solidFill>
              </a:defRPr>
            </a:pPr>
            <a:r>
              <a:t>Spanish Bridge</a:t>
            </a:r>
          </a:p>
          <a:p>
            <a:pPr>
              <a:spcAft>
                <a:spcPts val="400"/>
              </a:spcAft>
              <a:defRPr sz="1300" b="1">
                <a:solidFill>
                  <a:srgbClr val="4F46E5"/>
                </a:solidFill>
              </a:defRPr>
            </a:pPr>
            <a:r>
              <a:t>Equivalencia en Español:</a:t>
            </a:r>
          </a:p>
          <a:p>
            <a:pPr>
              <a:spcAft>
                <a:spcPts val="400"/>
              </a:spcAft>
              <a:defRPr sz="1200" b="0"/>
            </a:pPr>
            <a:r>
              <a:t>En español equivale al tiempo copretérito continuo:</a:t>
            </a:r>
          </a:p>
          <a:p>
            <a:pPr>
              <a:spcAft>
                <a:spcPts val="400"/>
              </a:spcAft>
              <a:defRPr sz="1300" b="1">
                <a:solidFill>
                  <a:srgbClr val="059669"/>
                </a:solidFill>
              </a:defRPr>
            </a:pPr>
            <a:r>
              <a:t>podía / sabías / podíamos / sabían</a:t>
            </a:r>
          </a:p>
          <a:p>
            <a:pPr>
              <a:spcAft>
                <a:spcPts val="400"/>
              </a:spcAft>
              <a:defRPr sz="800" b="0"/>
            </a:pPr>
          </a:p>
          <a:p>
            <a:pPr>
              <a:spcAft>
                <a:spcPts val="400"/>
              </a:spcAft>
              <a:defRPr sz="1200" b="0"/>
            </a:pPr>
            <a:r>
              <a:t>• I could run fast = Yo podía correr rápido</a:t>
            </a:r>
          </a:p>
          <a:p>
            <a:pPr>
              <a:spcAft>
                <a:spcPts val="400"/>
              </a:spcAft>
              <a:defRPr sz="1200" b="0"/>
            </a:pPr>
            <a:r>
              <a:t>• She could speak French = Ella sabía hablar francés</a:t>
            </a:r>
          </a:p>
          <a:p>
            <a:pPr>
              <a:spcAft>
                <a:spcPts val="400"/>
              </a:spcAft>
              <a:defRPr sz="1200" b="0"/>
            </a:pPr>
            <a:r>
              <a:t>• We could see the ocean = Podíamos ver el océano</a:t>
            </a:r>
          </a:p>
          <a:p>
            <a:pPr>
              <a:spcAft>
                <a:spcPts val="400"/>
              </a:spcAft>
              <a:defRPr sz="1200" b="0"/>
            </a:pPr>
            <a:r>
              <a:t>• They could climb trees = Ellos podían trepar árboles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7C3AED"/>
                </a:solidFill>
              </a:defRPr>
            </a:pPr>
            <a:r>
              <a:t>PART 1 • AFFIRMATIVE FORMULA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0F172A"/>
                </a:solidFill>
              </a:defRPr>
            </a:pPr>
            <a:r>
              <a:t>Affirmative Formula Ribbon for 'Could'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64748B"/>
                </a:solidFill>
              </a:defRPr>
            </a:pPr>
            <a:r>
              <a:t>Subject + could + Base Verb + Complement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2011680"/>
            <a:ext cx="10698480" cy="201168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7C3A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60120" y="2194560"/>
            <a:ext cx="10241280" cy="1645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0F172A"/>
                </a:solidFill>
              </a:defRPr>
            </a:pPr>
            <a:r>
              <a:t>The Formula Ribbon</a:t>
            </a:r>
          </a:p>
          <a:p>
            <a:pPr>
              <a:spcAft>
                <a:spcPts val="400"/>
              </a:spcAft>
              <a:defRPr sz="1600" b="1">
                <a:solidFill>
                  <a:srgbClr val="7C3AED"/>
                </a:solidFill>
              </a:defRPr>
            </a:pPr>
            <a:r>
              <a:t>[ SUBJECT ]  +  [ COULD ]  +  [ BASE VERB ]  +  [ COMPLEMENT ]</a:t>
            </a:r>
          </a:p>
          <a:p>
            <a:pPr>
              <a:spcAft>
                <a:spcPts val="400"/>
              </a:spcAft>
              <a:defRPr sz="1200" b="0">
                <a:solidFill>
                  <a:srgbClr val="4F46E5"/>
                </a:solidFill>
              </a:defRPr>
            </a:pPr>
            <a:r>
              <a:t>Sujeto                Podía / Sabía        Verbo simple             Lugar / Tiempo</a:t>
            </a:r>
          </a:p>
          <a:p>
            <a:pPr>
              <a:spcAft>
                <a:spcPts val="400"/>
              </a:spcAft>
              <a:defRPr sz="800" b="0"/>
            </a:pPr>
          </a:p>
          <a:p>
            <a:pPr>
              <a:spcAft>
                <a:spcPts val="400"/>
              </a:spcAft>
              <a:defRPr sz="1300" b="1">
                <a:solidFill>
                  <a:srgbClr val="059669"/>
                </a:solidFill>
              </a:defRPr>
            </a:pPr>
            <a:r>
              <a:t>Example: When I was young, I could run 10 kilometers every day.</a:t>
            </a:r>
          </a:p>
          <a:p>
            <a:pPr>
              <a:spcAft>
                <a:spcPts val="400"/>
              </a:spcAft>
              <a:defRPr sz="1200" b="0">
                <a:solidFill>
                  <a:srgbClr val="64748B"/>
                </a:solidFill>
              </a:defRPr>
            </a:pPr>
            <a:r>
              <a:t>Traducción: Cuando era joven, yo podía correr 10 kilómetros todos los días.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" y="4297680"/>
            <a:ext cx="3291840" cy="201168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60120" y="4480560"/>
            <a:ext cx="2834640" cy="1645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0F172A"/>
                </a:solidFill>
              </a:defRPr>
            </a:pPr>
            <a:r>
              <a:t>Mechanic Example</a:t>
            </a:r>
          </a:p>
          <a:p>
            <a:pPr>
              <a:spcAft>
                <a:spcPts val="400"/>
              </a:spcAft>
              <a:defRPr sz="1300" b="1">
                <a:solidFill>
                  <a:srgbClr val="7C3AED"/>
                </a:solidFill>
              </a:defRPr>
            </a:pPr>
            <a:r>
              <a:t>My dad could fix any car.</a:t>
            </a:r>
          </a:p>
          <a:p>
            <a:pPr>
              <a:spcAft>
                <a:spcPts val="400"/>
              </a:spcAft>
              <a:defRPr sz="1100" b="0">
                <a:solidFill>
                  <a:srgbClr val="4F46E5"/>
                </a:solidFill>
              </a:defRPr>
            </a:pPr>
            <a:r>
              <a:t>Mi papá podía arreglar cualquier coche.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89120" y="4297680"/>
            <a:ext cx="3291840" cy="201168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17720" y="4480560"/>
            <a:ext cx="2834640" cy="1645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0F172A"/>
                </a:solidFill>
              </a:defRPr>
            </a:pPr>
            <a:r>
              <a:t>Language Example</a:t>
            </a:r>
          </a:p>
          <a:p>
            <a:pPr>
              <a:spcAft>
                <a:spcPts val="400"/>
              </a:spcAft>
              <a:defRPr sz="1300" b="1">
                <a:solidFill>
                  <a:srgbClr val="7C3AED"/>
                </a:solidFill>
              </a:defRPr>
            </a:pPr>
            <a:r>
              <a:t>We could speak Spanish fluently.</a:t>
            </a:r>
          </a:p>
          <a:p>
            <a:pPr>
              <a:spcAft>
                <a:spcPts val="400"/>
              </a:spcAft>
              <a:defRPr sz="1100" b="0">
                <a:solidFill>
                  <a:srgbClr val="4F46E5"/>
                </a:solidFill>
              </a:defRPr>
            </a:pPr>
            <a:r>
              <a:t>Podíamos hablar español con fluidez.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46720" y="4297680"/>
            <a:ext cx="3291840" cy="201168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275320" y="4480560"/>
            <a:ext cx="2834640" cy="1645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0F172A"/>
                </a:solidFill>
              </a:defRPr>
            </a:pPr>
            <a:r>
              <a:t>Talent Example</a:t>
            </a:r>
          </a:p>
          <a:p>
            <a:pPr>
              <a:spcAft>
                <a:spcPts val="400"/>
              </a:spcAft>
              <a:defRPr sz="1300" b="1">
                <a:solidFill>
                  <a:srgbClr val="7C3AED"/>
                </a:solidFill>
              </a:defRPr>
            </a:pPr>
            <a:r>
              <a:t>She could dance ballet beautifully.</a:t>
            </a:r>
          </a:p>
          <a:p>
            <a:pPr>
              <a:spcAft>
                <a:spcPts val="400"/>
              </a:spcAft>
              <a:defRPr sz="1100" b="0">
                <a:solidFill>
                  <a:srgbClr val="4F46E5"/>
                </a:solidFill>
              </a:defRPr>
            </a:pPr>
            <a:r>
              <a:t>Ella sabía bailar ballet hermosamente.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7C3AED"/>
                </a:solidFill>
              </a:defRPr>
            </a:pPr>
            <a:r>
              <a:t>PART 1 • SUBJECT PRONOUNS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0F172A"/>
                </a:solidFill>
              </a:defRPr>
            </a:pPr>
            <a:r>
              <a:t>Modal Invariance: 'Could' NEVER Changes!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64748B"/>
                </a:solidFill>
              </a:defRPr>
            </a:pPr>
            <a:r>
              <a:t>Unlike regular verbs, 'could' is 100% identical for every single subject pronoun.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2011680"/>
            <a:ext cx="5120640" cy="42062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7C3A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60120" y="2194560"/>
            <a:ext cx="4663440" cy="38404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0F172A"/>
                </a:solidFill>
              </a:defRPr>
            </a:pPr>
            <a:r>
              <a:t>Full Conjugation Grid</a:t>
            </a:r>
          </a:p>
          <a:p>
            <a:pPr>
              <a:spcAft>
                <a:spcPts val="400"/>
              </a:spcAft>
              <a:defRPr sz="1300" b="1">
                <a:solidFill>
                  <a:srgbClr val="7C3AED"/>
                </a:solidFill>
              </a:defRPr>
            </a:pPr>
            <a:r>
              <a:t>• I could run  →  Yo podía correr</a:t>
            </a:r>
          </a:p>
          <a:p>
            <a:pPr>
              <a:spcAft>
                <a:spcPts val="400"/>
              </a:spcAft>
              <a:defRPr sz="1300" b="1">
                <a:solidFill>
                  <a:srgbClr val="7C3AED"/>
                </a:solidFill>
              </a:defRPr>
            </a:pPr>
            <a:r>
              <a:t>• You could run  →  Tú podías correr</a:t>
            </a:r>
          </a:p>
          <a:p>
            <a:pPr>
              <a:spcAft>
                <a:spcPts val="400"/>
              </a:spcAft>
              <a:defRPr sz="1300" b="1">
                <a:solidFill>
                  <a:srgbClr val="7C3AED"/>
                </a:solidFill>
              </a:defRPr>
            </a:pPr>
            <a:r>
              <a:t>• He could run  →  Él podía correr</a:t>
            </a:r>
          </a:p>
          <a:p>
            <a:pPr>
              <a:spcAft>
                <a:spcPts val="400"/>
              </a:spcAft>
              <a:defRPr sz="1300" b="1">
                <a:solidFill>
                  <a:srgbClr val="7C3AED"/>
                </a:solidFill>
              </a:defRPr>
            </a:pPr>
            <a:r>
              <a:t>• She could run  →  Ella podía correr</a:t>
            </a:r>
          </a:p>
          <a:p>
            <a:pPr>
              <a:spcAft>
                <a:spcPts val="400"/>
              </a:spcAft>
              <a:defRPr sz="1300" b="1">
                <a:solidFill>
                  <a:srgbClr val="7C3AED"/>
                </a:solidFill>
              </a:defRPr>
            </a:pPr>
            <a:r>
              <a:t>• It could run  →  Podía correr</a:t>
            </a:r>
          </a:p>
          <a:p>
            <a:pPr>
              <a:spcAft>
                <a:spcPts val="400"/>
              </a:spcAft>
              <a:defRPr sz="1300" b="1">
                <a:solidFill>
                  <a:srgbClr val="7C3AED"/>
                </a:solidFill>
              </a:defRPr>
            </a:pPr>
            <a:r>
              <a:t>• We could run  →  Nosotros podíamos correr</a:t>
            </a:r>
          </a:p>
          <a:p>
            <a:pPr>
              <a:spcAft>
                <a:spcPts val="400"/>
              </a:spcAft>
              <a:defRPr sz="1300" b="1">
                <a:solidFill>
                  <a:srgbClr val="7C3AED"/>
                </a:solidFill>
              </a:defRPr>
            </a:pPr>
            <a:r>
              <a:t>• They could run  →  Ellos podían correr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17920" y="2011680"/>
            <a:ext cx="5120640" cy="42062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D9770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46520" y="2194560"/>
            <a:ext cx="4663440" cy="38404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0F172A"/>
                </a:solidFill>
              </a:defRPr>
            </a:pPr>
            <a:r>
              <a:t>Golden Invariance Rules</a:t>
            </a:r>
          </a:p>
          <a:p>
            <a:pPr>
              <a:spcAft>
                <a:spcPts val="400"/>
              </a:spcAft>
              <a:defRPr sz="1400" b="1">
                <a:solidFill>
                  <a:srgbClr val="D97706"/>
                </a:solidFill>
              </a:defRPr>
            </a:pPr>
            <a:r>
              <a:t>No -s, No -ed, No Auxiliary Needed!</a:t>
            </a:r>
          </a:p>
          <a:p>
            <a:pPr>
              <a:spcAft>
                <a:spcPts val="400"/>
              </a:spcAft>
              <a:defRPr sz="800" b="0"/>
            </a:pPr>
          </a:p>
          <a:p>
            <a:pPr>
              <a:spcAft>
                <a:spcPts val="400"/>
              </a:spcAft>
              <a:defRPr sz="1200" b="0">
                <a:solidFill>
                  <a:srgbClr val="E11D48"/>
                </a:solidFill>
              </a:defRPr>
            </a:pPr>
            <a:r>
              <a:t>❌ Never say: 'She coulds' (Wrong!)</a:t>
            </a:r>
          </a:p>
          <a:p>
            <a:pPr>
              <a:spcAft>
                <a:spcPts val="400"/>
              </a:spcAft>
              <a:defRPr sz="1200" b="0">
                <a:solidFill>
                  <a:srgbClr val="E11D48"/>
                </a:solidFill>
              </a:defRPr>
            </a:pPr>
            <a:r>
              <a:t>❌ Never say: 'He was could' (Wrong!)</a:t>
            </a:r>
          </a:p>
          <a:p>
            <a:pPr>
              <a:spcAft>
                <a:spcPts val="400"/>
              </a:spcAft>
              <a:defRPr sz="1200" b="0">
                <a:solidFill>
                  <a:srgbClr val="E11D48"/>
                </a:solidFill>
              </a:defRPr>
            </a:pPr>
            <a:r>
              <a:t>❌ Never say: 'They did could' (Wrong!)</a:t>
            </a:r>
          </a:p>
          <a:p>
            <a:pPr>
              <a:spcAft>
                <a:spcPts val="400"/>
              </a:spcAft>
              <a:defRPr sz="800" b="0"/>
            </a:pPr>
          </a:p>
          <a:p>
            <a:pPr>
              <a:spcAft>
                <a:spcPts val="400"/>
              </a:spcAft>
              <a:defRPr sz="1300" b="1">
                <a:solidFill>
                  <a:srgbClr val="059669"/>
                </a:solidFill>
              </a:defRPr>
            </a:pPr>
            <a:r>
              <a:t>✔️ Always say: He could, She could, They could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7C3AED"/>
                </a:solidFill>
              </a:defRPr>
            </a:pPr>
            <a:r>
              <a:t>PART 1 • COMMON TRAPS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0F172A"/>
                </a:solidFill>
              </a:defRPr>
            </a:pPr>
            <a:r>
              <a:t>The Golden 'NO TO' Rule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64748B"/>
                </a:solidFill>
              </a:defRPr>
            </a:pPr>
            <a:r>
              <a:t>Modal verbs connect directly to the base verb without the preposition 'to'.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2011680"/>
            <a:ext cx="5120640" cy="42062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E11D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60120" y="2194560"/>
            <a:ext cx="4663440" cy="38404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0F172A"/>
                </a:solidFill>
              </a:defRPr>
            </a:pPr>
            <a:r>
              <a:t>❌ INCORRECT (Common Trap)</a:t>
            </a:r>
          </a:p>
          <a:p>
            <a:pPr>
              <a:spcAft>
                <a:spcPts val="400"/>
              </a:spcAft>
              <a:defRPr sz="1300" b="1">
                <a:solidFill>
                  <a:srgbClr val="E11D48"/>
                </a:solidFill>
              </a:defRPr>
            </a:pPr>
            <a:r>
              <a:t>Do NOT add 'to' after modal verbs!</a:t>
            </a:r>
          </a:p>
          <a:p>
            <a:pPr>
              <a:spcAft>
                <a:spcPts val="400"/>
              </a:spcAft>
              <a:defRPr sz="800" b="0"/>
            </a:pPr>
          </a:p>
          <a:p>
            <a:pPr>
              <a:spcAft>
                <a:spcPts val="400"/>
              </a:spcAft>
              <a:defRPr sz="1300" b="1">
                <a:solidFill>
                  <a:srgbClr val="E11D48"/>
                </a:solidFill>
              </a:defRPr>
            </a:pPr>
            <a:r>
              <a:t>❌ 'I could to swim when I was 5.'</a:t>
            </a:r>
          </a:p>
          <a:p>
            <a:pPr>
              <a:spcAft>
                <a:spcPts val="400"/>
              </a:spcAft>
              <a:defRPr sz="1300" b="1">
                <a:solidFill>
                  <a:srgbClr val="E11D48"/>
                </a:solidFill>
              </a:defRPr>
            </a:pPr>
            <a:r>
              <a:t>❌ 'She could to speak French.'</a:t>
            </a:r>
          </a:p>
          <a:p>
            <a:pPr>
              <a:spcAft>
                <a:spcPts val="400"/>
              </a:spcAft>
              <a:defRPr sz="1300" b="1">
                <a:solidFill>
                  <a:srgbClr val="E11D48"/>
                </a:solidFill>
              </a:defRPr>
            </a:pPr>
            <a:r>
              <a:t>❌ 'We could to read at age four.'</a:t>
            </a:r>
          </a:p>
          <a:p>
            <a:pPr>
              <a:spcAft>
                <a:spcPts val="400"/>
              </a:spcAft>
              <a:defRPr sz="800" b="0"/>
            </a:pPr>
          </a:p>
          <a:p>
            <a:pPr>
              <a:spcAft>
                <a:spcPts val="400"/>
              </a:spcAft>
              <a:defRPr sz="1100" b="0">
                <a:solidFill>
                  <a:srgbClr val="64748B"/>
                </a:solidFill>
              </a:defRPr>
            </a:pPr>
            <a:r>
              <a:t>Why it happens: Spanish speakers think of 'poder + infinitivo' and translate the 'to'.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17920" y="2011680"/>
            <a:ext cx="5120640" cy="42062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596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46520" y="2194560"/>
            <a:ext cx="4663440" cy="38404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0F172A"/>
                </a:solidFill>
              </a:defRPr>
            </a:pPr>
            <a:r>
              <a:t>✔️ 100% CORRECT (Clean Modal)</a:t>
            </a:r>
          </a:p>
          <a:p>
            <a:pPr>
              <a:spcAft>
                <a:spcPts val="400"/>
              </a:spcAft>
              <a:defRPr sz="1300" b="1">
                <a:solidFill>
                  <a:srgbClr val="059669"/>
                </a:solidFill>
              </a:defRPr>
            </a:pPr>
            <a:r>
              <a:t>Directly attach the base infinitive:</a:t>
            </a:r>
          </a:p>
          <a:p>
            <a:pPr>
              <a:spcAft>
                <a:spcPts val="400"/>
              </a:spcAft>
              <a:defRPr sz="800" b="0"/>
            </a:pPr>
          </a:p>
          <a:p>
            <a:pPr>
              <a:spcAft>
                <a:spcPts val="400"/>
              </a:spcAft>
              <a:defRPr sz="1300" b="1">
                <a:solidFill>
                  <a:srgbClr val="059669"/>
                </a:solidFill>
              </a:defRPr>
            </a:pPr>
            <a:r>
              <a:t>✔️ 'I could swim when I was 5.'</a:t>
            </a:r>
          </a:p>
          <a:p>
            <a:pPr>
              <a:spcAft>
                <a:spcPts val="400"/>
              </a:spcAft>
              <a:defRPr sz="1300" b="1">
                <a:solidFill>
                  <a:srgbClr val="059669"/>
                </a:solidFill>
              </a:defRPr>
            </a:pPr>
            <a:r>
              <a:t>✔️ 'She could speak French.'</a:t>
            </a:r>
          </a:p>
          <a:p>
            <a:pPr>
              <a:spcAft>
                <a:spcPts val="400"/>
              </a:spcAft>
              <a:defRPr sz="1300" b="1">
                <a:solidFill>
                  <a:srgbClr val="059669"/>
                </a:solidFill>
              </a:defRPr>
            </a:pPr>
            <a:r>
              <a:t>✔️ 'We could read at age four.'</a:t>
            </a:r>
          </a:p>
          <a:p>
            <a:pPr>
              <a:spcAft>
                <a:spcPts val="400"/>
              </a:spcAft>
              <a:defRPr sz="800" b="0"/>
            </a:pPr>
          </a:p>
          <a:p>
            <a:pPr>
              <a:spcAft>
                <a:spcPts val="400"/>
              </a:spcAft>
              <a:defRPr sz="1200" b="1">
                <a:solidFill>
                  <a:srgbClr val="2563EB"/>
                </a:solidFill>
              </a:defRPr>
            </a:pPr>
            <a:r>
              <a:t>Golden memory trick: 'Could' already has all the power it needs — no 'to' allowed!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7C3AED"/>
                </a:solidFill>
              </a:defRPr>
            </a:pPr>
            <a:r>
              <a:t>PART 1 • NEGATIVES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0F172A"/>
                </a:solidFill>
              </a:defRPr>
            </a:pPr>
            <a:r>
              <a:t>Negative Form: could not / couldn't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64748B"/>
                </a:solidFill>
              </a:defRPr>
            </a:pPr>
            <a:r>
              <a:t>Subject + couldn't + Base Verb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2011680"/>
            <a:ext cx="5120640" cy="42062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E11D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60120" y="2194560"/>
            <a:ext cx="4663440" cy="38404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0F172A"/>
                </a:solidFill>
              </a:defRPr>
            </a:pPr>
            <a:r>
              <a:t>General Inability in the Past</a:t>
            </a:r>
          </a:p>
          <a:p>
            <a:pPr>
              <a:spcAft>
                <a:spcPts val="400"/>
              </a:spcAft>
              <a:defRPr sz="1400" b="1">
                <a:solidFill>
                  <a:srgbClr val="E11D48"/>
                </a:solidFill>
              </a:defRPr>
            </a:pPr>
            <a:r>
              <a:t>could + not = couldn't</a:t>
            </a:r>
          </a:p>
          <a:p>
            <a:pPr>
              <a:spcAft>
                <a:spcPts val="400"/>
              </a:spcAft>
              <a:defRPr sz="800" b="0"/>
            </a:pPr>
          </a:p>
          <a:p>
            <a:pPr>
              <a:spcAft>
                <a:spcPts val="400"/>
              </a:spcAft>
              <a:defRPr sz="1300" b="1"/>
            </a:pPr>
            <a:r>
              <a:t>• I couldn't ride a bike when I was six.</a:t>
            </a:r>
          </a:p>
          <a:p>
            <a:pPr>
              <a:spcAft>
                <a:spcPts val="400"/>
              </a:spcAft>
              <a:defRPr sz="1100" b="0">
                <a:solidFill>
                  <a:srgbClr val="4F46E5"/>
                </a:solidFill>
              </a:defRPr>
            </a:pPr>
            <a:r>
              <a:t>  (Yo no sabía andar en bicicleta a los seis años.)</a:t>
            </a:r>
          </a:p>
          <a:p>
            <a:pPr>
              <a:spcAft>
                <a:spcPts val="400"/>
              </a:spcAft>
              <a:defRPr sz="800" b="0"/>
            </a:pPr>
          </a:p>
          <a:p>
            <a:pPr>
              <a:spcAft>
                <a:spcPts val="400"/>
              </a:spcAft>
              <a:defRPr sz="1300" b="1"/>
            </a:pPr>
            <a:r>
              <a:t>• He couldn't speak English in 2015.</a:t>
            </a:r>
          </a:p>
          <a:p>
            <a:pPr>
              <a:spcAft>
                <a:spcPts val="400"/>
              </a:spcAft>
              <a:defRPr sz="1100" b="0">
                <a:solidFill>
                  <a:srgbClr val="4F46E5"/>
                </a:solidFill>
              </a:defRPr>
            </a:pPr>
            <a:r>
              <a:t>  (Él no sabía hablar inglés en 2015.)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17920" y="2011680"/>
            <a:ext cx="5120640" cy="42062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7C3A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46520" y="2194560"/>
            <a:ext cx="4663440" cy="38404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0F172A"/>
                </a:solidFill>
              </a:defRPr>
            </a:pPr>
            <a:r>
              <a:t>Historical &amp; Era Inability</a:t>
            </a:r>
          </a:p>
          <a:p>
            <a:pPr>
              <a:spcAft>
                <a:spcPts val="400"/>
              </a:spcAft>
              <a:defRPr sz="1300" b="1">
                <a:solidFill>
                  <a:srgbClr val="7C3AED"/>
                </a:solidFill>
              </a:defRPr>
            </a:pPr>
            <a:r>
              <a:t>Describing what was impossible back then:</a:t>
            </a:r>
          </a:p>
          <a:p>
            <a:pPr>
              <a:spcAft>
                <a:spcPts val="400"/>
              </a:spcAft>
              <a:defRPr sz="800" b="0"/>
            </a:pPr>
          </a:p>
          <a:p>
            <a:pPr>
              <a:spcAft>
                <a:spcPts val="400"/>
              </a:spcAft>
              <a:defRPr sz="1300" b="1"/>
            </a:pPr>
            <a:r>
              <a:t>• In 1980, people couldn't buy things online.</a:t>
            </a:r>
          </a:p>
          <a:p>
            <a:pPr>
              <a:spcAft>
                <a:spcPts val="400"/>
              </a:spcAft>
              <a:defRPr sz="1100" b="0">
                <a:solidFill>
                  <a:srgbClr val="4F46E5"/>
                </a:solidFill>
              </a:defRPr>
            </a:pPr>
            <a:r>
              <a:t>  (En 1980, la gente no podía comprar cosas en línea.)</a:t>
            </a:r>
          </a:p>
          <a:p>
            <a:pPr>
              <a:spcAft>
                <a:spcPts val="400"/>
              </a:spcAft>
              <a:defRPr sz="800" b="0"/>
            </a:pPr>
          </a:p>
          <a:p>
            <a:pPr>
              <a:spcAft>
                <a:spcPts val="400"/>
              </a:spcAft>
              <a:defRPr sz="1300" b="1"/>
            </a:pPr>
            <a:r>
              <a:t>• We couldn't find the street on old paper maps.</a:t>
            </a:r>
          </a:p>
          <a:p>
            <a:pPr>
              <a:spcAft>
                <a:spcPts val="400"/>
              </a:spcAft>
              <a:defRPr sz="1100" b="0">
                <a:solidFill>
                  <a:srgbClr val="4F46E5"/>
                </a:solidFill>
              </a:defRPr>
            </a:pPr>
            <a:r>
              <a:t>  (No podíamos encontrar la calle en los mapas de papel.)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7C3AED"/>
                </a:solidFill>
              </a:defRPr>
            </a:pPr>
            <a:r>
              <a:t>PART 1 • QUESTIONS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0F172A"/>
                </a:solidFill>
              </a:defRPr>
            </a:pPr>
            <a:r>
              <a:t>Question Form &amp; Short Answers with 'Could'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64748B"/>
                </a:solidFill>
              </a:defRPr>
            </a:pPr>
            <a:r>
              <a:t>Could + Subject + Base Verb...?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2011680"/>
            <a:ext cx="5120640" cy="42062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7C3A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60120" y="2194560"/>
            <a:ext cx="4663440" cy="38404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0F172A"/>
                </a:solidFill>
              </a:defRPr>
            </a:pPr>
            <a:r>
              <a:t>Yes / No Questions &amp; Answers</a:t>
            </a:r>
          </a:p>
          <a:p>
            <a:pPr>
              <a:spcAft>
                <a:spcPts val="400"/>
              </a:spcAft>
              <a:defRPr sz="1300" b="1">
                <a:solidFill>
                  <a:srgbClr val="7C3AED"/>
                </a:solidFill>
              </a:defRPr>
            </a:pPr>
            <a:r>
              <a:t>Formula: Could + Subject + Base Verb?</a:t>
            </a:r>
          </a:p>
          <a:p>
            <a:pPr>
              <a:spcAft>
                <a:spcPts val="400"/>
              </a:spcAft>
              <a:defRPr sz="800" b="0"/>
            </a:pPr>
          </a:p>
          <a:p>
            <a:pPr>
              <a:spcAft>
                <a:spcPts val="400"/>
              </a:spcAft>
              <a:defRPr sz="1300" b="1"/>
            </a:pPr>
            <a:r>
              <a:t>• 'Could you swim as a child?'</a:t>
            </a:r>
          </a:p>
          <a:p>
            <a:pPr>
              <a:spcAft>
                <a:spcPts val="400"/>
              </a:spcAft>
              <a:defRPr sz="1200" b="0">
                <a:solidFill>
                  <a:srgbClr val="059669"/>
                </a:solidFill>
              </a:defRPr>
            </a:pPr>
            <a:r>
              <a:t>  ✔️ Yes, I could.  /  ❌ No, I couldn't.</a:t>
            </a:r>
          </a:p>
          <a:p>
            <a:pPr>
              <a:spcAft>
                <a:spcPts val="400"/>
              </a:spcAft>
              <a:defRPr sz="800" b="0"/>
            </a:pPr>
          </a:p>
          <a:p>
            <a:pPr>
              <a:spcAft>
                <a:spcPts val="400"/>
              </a:spcAft>
              <a:defRPr sz="1300" b="1"/>
            </a:pPr>
            <a:r>
              <a:t>• 'Could she drive last year?'</a:t>
            </a:r>
          </a:p>
          <a:p>
            <a:pPr>
              <a:spcAft>
                <a:spcPts val="400"/>
              </a:spcAft>
              <a:defRPr sz="1200" b="0">
                <a:solidFill>
                  <a:srgbClr val="059669"/>
                </a:solidFill>
              </a:defRPr>
            </a:pPr>
            <a:r>
              <a:t>  ✔️ Yes, she could.  /  ❌ No, she couldn't.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17920" y="2011680"/>
            <a:ext cx="5120640" cy="42062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7C3A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46520" y="2194560"/>
            <a:ext cx="4663440" cy="38404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0F172A"/>
                </a:solidFill>
              </a:defRPr>
            </a:pPr>
            <a:r>
              <a:t>Wh- Information Questions</a:t>
            </a:r>
          </a:p>
          <a:p>
            <a:pPr>
              <a:spcAft>
                <a:spcPts val="400"/>
              </a:spcAft>
              <a:defRPr sz="1300" b="1">
                <a:solidFill>
                  <a:srgbClr val="7C3AED"/>
                </a:solidFill>
              </a:defRPr>
            </a:pPr>
            <a:r>
              <a:t>Formula: Wh- word + could + Subject + Base Verb?</a:t>
            </a:r>
          </a:p>
          <a:p>
            <a:pPr>
              <a:spcAft>
                <a:spcPts val="400"/>
              </a:spcAft>
              <a:defRPr sz="800" b="0"/>
            </a:pPr>
          </a:p>
          <a:p>
            <a:pPr>
              <a:spcAft>
                <a:spcPts val="400"/>
              </a:spcAft>
              <a:defRPr sz="1300" b="1"/>
            </a:pPr>
            <a:r>
              <a:t>• 'How many languages could he speak?'</a:t>
            </a:r>
          </a:p>
          <a:p>
            <a:pPr>
              <a:spcAft>
                <a:spcPts val="400"/>
              </a:spcAft>
              <a:defRPr sz="1200" b="0">
                <a:solidFill>
                  <a:srgbClr val="4F46E5"/>
                </a:solidFill>
              </a:defRPr>
            </a:pPr>
            <a:r>
              <a:t>  'He could speak three languages fluently.'</a:t>
            </a:r>
          </a:p>
          <a:p>
            <a:pPr>
              <a:spcAft>
                <a:spcPts val="400"/>
              </a:spcAft>
              <a:defRPr sz="800" b="0"/>
            </a:pPr>
          </a:p>
          <a:p>
            <a:pPr>
              <a:spcAft>
                <a:spcPts val="400"/>
              </a:spcAft>
              <a:defRPr sz="1300" b="1"/>
            </a:pPr>
            <a:r>
              <a:t>• 'Where could you buy groceries back then?'</a:t>
            </a:r>
          </a:p>
          <a:p>
            <a:pPr>
              <a:spcAft>
                <a:spcPts val="400"/>
              </a:spcAft>
              <a:defRPr sz="1200" b="0">
                <a:solidFill>
                  <a:srgbClr val="4F46E5"/>
                </a:solidFill>
              </a:defRPr>
            </a:pPr>
            <a:r>
              <a:t>  'We could buy them at the corner market.'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059669"/>
                </a:solidFill>
              </a:defRPr>
            </a:pPr>
            <a:r>
              <a:t>PART 1 • REVIEW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0F172A"/>
                </a:solidFill>
              </a:defRPr>
            </a:pPr>
            <a:r>
              <a:t>Review 1: Modal 'Could' Foundations (10 Questions)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64748B"/>
                </a:solidFill>
              </a:defRPr>
            </a:pPr>
            <a:r>
              <a:t>Test general abilities, modal invariance, and question structures.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2011680"/>
            <a:ext cx="10698480" cy="42062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596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60120" y="2194560"/>
            <a:ext cx="10241280" cy="38404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0F172A"/>
                </a:solidFill>
              </a:defRPr>
            </a:pPr>
            <a:r>
              <a:t>Classroom Practice Session (10 Interactive Questions)</a:t>
            </a:r>
          </a:p>
          <a:p>
            <a:pPr>
              <a:spcAft>
                <a:spcPts val="400"/>
              </a:spcAft>
              <a:defRPr sz="1400" b="1">
                <a:solidFill>
                  <a:srgbClr val="059669"/>
                </a:solidFill>
              </a:defRPr>
            </a:pPr>
            <a:r>
              <a:t>This review section tests all concepts taught in Part 1:</a:t>
            </a:r>
          </a:p>
          <a:p>
            <a:pPr>
              <a:spcAft>
                <a:spcPts val="400"/>
              </a:spcAft>
              <a:defRPr sz="1000" b="0"/>
            </a:pPr>
          </a:p>
          <a:p>
            <a:pPr>
              <a:spcAft>
                <a:spcPts val="400"/>
              </a:spcAft>
              <a:defRPr sz="1300" b="0"/>
            </a:pPr>
            <a:r>
              <a:t>1. General past abilities and skills over time</a:t>
            </a:r>
          </a:p>
          <a:p>
            <a:pPr>
              <a:spcAft>
                <a:spcPts val="400"/>
              </a:spcAft>
              <a:defRPr sz="1300" b="0"/>
            </a:pPr>
            <a:r>
              <a:t>2. Modal invariance (I could, She could, They could)</a:t>
            </a:r>
          </a:p>
          <a:p>
            <a:pPr>
              <a:spcAft>
                <a:spcPts val="400"/>
              </a:spcAft>
              <a:defRPr sz="1300" b="0"/>
            </a:pPr>
            <a:r>
              <a:t>3. The 'NO TO' rule (never 'could to')</a:t>
            </a:r>
          </a:p>
          <a:p>
            <a:pPr>
              <a:spcAft>
                <a:spcPts val="400"/>
              </a:spcAft>
              <a:defRPr sz="1300" b="0"/>
            </a:pPr>
            <a:r>
              <a:t>4. Negative forms ('could not' / 'couldn't')</a:t>
            </a:r>
          </a:p>
          <a:p>
            <a:pPr>
              <a:spcAft>
                <a:spcPts val="400"/>
              </a:spcAft>
              <a:defRPr sz="1300" b="0"/>
            </a:pPr>
            <a:r>
              <a:t>5. Yes/No questions and short answers</a:t>
            </a:r>
          </a:p>
          <a:p>
            <a:pPr>
              <a:spcAft>
                <a:spcPts val="400"/>
              </a:spcAft>
              <a:defRPr sz="1200" b="0"/>
            </a:pPr>
          </a:p>
          <a:p>
            <a:pPr>
              <a:spcAft>
                <a:spcPts val="400"/>
              </a:spcAft>
              <a:defRPr sz="1300" b="1">
                <a:solidFill>
                  <a:srgbClr val="2563EB"/>
                </a:solidFill>
              </a:defRPr>
            </a:pPr>
            <a:r>
              <a:t>Open past_modals_masterclass.html in your browser to practice interactively with sound and hints!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7C3AED"/>
                </a:solidFill>
              </a:defRPr>
            </a:pPr>
            <a:r>
              <a:t>PART 2 • SPECIFIC ACHIEVEMENT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0F172A"/>
                </a:solidFill>
              </a:defRPr>
            </a:pPr>
            <a:r>
              <a:t>Part 2: 'Was / Were Able To' (Specific Past Achievement)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64748B"/>
                </a:solidFill>
              </a:defRPr>
            </a:pPr>
            <a:r>
              <a:t>Describing managing or succeeding in doing something in a specific difficult situation.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2011680"/>
            <a:ext cx="5120640" cy="42062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596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60120" y="2194560"/>
            <a:ext cx="4663440" cy="38404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0F172A"/>
                </a:solidFill>
              </a:defRPr>
            </a:pPr>
            <a:r>
              <a:t>Specific Past Achievement</a:t>
            </a:r>
          </a:p>
          <a:p>
            <a:pPr>
              <a:spcAft>
                <a:spcPts val="400"/>
              </a:spcAft>
              <a:defRPr sz="1300" b="1">
                <a:solidFill>
                  <a:srgbClr val="059669"/>
                </a:solidFill>
              </a:defRPr>
            </a:pPr>
            <a:r>
              <a:t>What does 'Specific Achievement' mean?</a:t>
            </a:r>
          </a:p>
          <a:p>
            <a:pPr>
              <a:spcAft>
                <a:spcPts val="400"/>
              </a:spcAft>
              <a:defRPr sz="1200" b="0"/>
            </a:pPr>
            <a:r>
              <a:t>It refers to a single, concrete event where someone managed to overcome a problem or achieve a specific result.</a:t>
            </a:r>
          </a:p>
          <a:p>
            <a:pPr>
              <a:spcAft>
                <a:spcPts val="400"/>
              </a:spcAft>
              <a:defRPr sz="800" b="0"/>
            </a:pPr>
          </a:p>
          <a:p>
            <a:pPr>
              <a:spcAft>
                <a:spcPts val="400"/>
              </a:spcAft>
              <a:defRPr sz="1200" b="1">
                <a:solidFill>
                  <a:srgbClr val="059669"/>
                </a:solidFill>
              </a:defRPr>
            </a:pPr>
            <a:r>
              <a:t>Example 1: 'The fire was huge, but everyone was able to escape.'</a:t>
            </a:r>
          </a:p>
          <a:p>
            <a:pPr>
              <a:spcAft>
                <a:spcPts val="400"/>
              </a:spcAft>
              <a:defRPr sz="1100" b="0">
                <a:solidFill>
                  <a:srgbClr val="4F46E5"/>
                </a:solidFill>
              </a:defRPr>
            </a:pPr>
            <a:r>
              <a:t>(El fuego era enorme, pero todos lograron escapar. Logro en ese evento específico).</a:t>
            </a:r>
          </a:p>
          <a:p>
            <a:pPr>
              <a:spcAft>
                <a:spcPts val="400"/>
              </a:spcAft>
              <a:defRPr sz="800" b="0"/>
            </a:pPr>
          </a:p>
          <a:p>
            <a:pPr>
              <a:spcAft>
                <a:spcPts val="400"/>
              </a:spcAft>
              <a:defRPr sz="1200" b="1">
                <a:solidFill>
                  <a:srgbClr val="059669"/>
                </a:solidFill>
              </a:defRPr>
            </a:pPr>
            <a:r>
              <a:t>Example 2: 'The exam was hard, but Sofia was able to pass.'</a:t>
            </a:r>
          </a:p>
          <a:p>
            <a:pPr>
              <a:spcAft>
                <a:spcPts val="400"/>
              </a:spcAft>
              <a:defRPr sz="1100" b="0">
                <a:solidFill>
                  <a:srgbClr val="4F46E5"/>
                </a:solidFill>
              </a:defRPr>
            </a:pPr>
            <a:r>
              <a:t>(El examen era difícil, pero Sofía logró pasarlo.)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17920" y="2011680"/>
            <a:ext cx="5120640" cy="42062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4F46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46520" y="2194560"/>
            <a:ext cx="4663440" cy="38404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0F172A"/>
                </a:solidFill>
              </a:defRPr>
            </a:pPr>
            <a:r>
              <a:t>Spanish Meaning</a:t>
            </a:r>
          </a:p>
          <a:p>
            <a:pPr>
              <a:spcAft>
                <a:spcPts val="400"/>
              </a:spcAft>
              <a:defRPr sz="1300" b="1">
                <a:solidFill>
                  <a:srgbClr val="4F46E5"/>
                </a:solidFill>
              </a:defRPr>
            </a:pPr>
            <a:r>
              <a:t>Equivalencia en Español:</a:t>
            </a:r>
          </a:p>
          <a:p>
            <a:pPr>
              <a:spcAft>
                <a:spcPts val="400"/>
              </a:spcAft>
              <a:defRPr sz="1200" b="0"/>
            </a:pPr>
            <a:r>
              <a:t>Traduce directamente al pretérito puntual:</a:t>
            </a:r>
          </a:p>
          <a:p>
            <a:pPr>
              <a:spcAft>
                <a:spcPts val="400"/>
              </a:spcAft>
              <a:defRPr sz="1300" b="1">
                <a:solidFill>
                  <a:srgbClr val="059669"/>
                </a:solidFill>
              </a:defRPr>
            </a:pPr>
            <a:r>
              <a:t>logró / fue capaz de / pudo en ese momento</a:t>
            </a:r>
          </a:p>
          <a:p>
            <a:pPr>
              <a:spcAft>
                <a:spcPts val="400"/>
              </a:spcAft>
              <a:defRPr sz="800" b="0"/>
            </a:pPr>
          </a:p>
          <a:p>
            <a:pPr>
              <a:spcAft>
                <a:spcPts val="400"/>
              </a:spcAft>
              <a:defRPr sz="1200" b="0"/>
            </a:pPr>
            <a:r>
              <a:t>• I was able to fix the car = Logré arreglar el coche</a:t>
            </a:r>
          </a:p>
          <a:p>
            <a:pPr>
              <a:spcAft>
                <a:spcPts val="400"/>
              </a:spcAft>
              <a:defRPr sz="1200" b="0"/>
            </a:pPr>
            <a:r>
              <a:t>• We were able to find the keys = Pudimos encontrar las llaves</a:t>
            </a:r>
          </a:p>
          <a:p>
            <a:pPr>
              <a:spcAft>
                <a:spcPts val="400"/>
              </a:spcAft>
              <a:defRPr sz="1200" b="0"/>
            </a:pPr>
            <a:r>
              <a:t>• They were able to catch the flight = Lograron alcanzar el vuelo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7C3AED"/>
                </a:solidFill>
              </a:defRPr>
            </a:pPr>
            <a:r>
              <a:t>PART 2 • FORMULA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0F172A"/>
                </a:solidFill>
              </a:defRPr>
            </a:pPr>
            <a:r>
              <a:t>The Formula Ribbon for 'Was / Were Able To'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64748B"/>
                </a:solidFill>
              </a:defRPr>
            </a:pPr>
            <a:r>
              <a:t>Subject + was/were + able to + Base Verb + Complement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2011680"/>
            <a:ext cx="10698480" cy="201168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596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60120" y="2194560"/>
            <a:ext cx="10241280" cy="1645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0F172A"/>
                </a:solidFill>
              </a:defRPr>
            </a:pPr>
            <a:r>
              <a:t>Formula Breakdown</a:t>
            </a:r>
          </a:p>
          <a:p>
            <a:pPr>
              <a:spcAft>
                <a:spcPts val="400"/>
              </a:spcAft>
              <a:defRPr sz="1500" b="1">
                <a:solidFill>
                  <a:srgbClr val="059669"/>
                </a:solidFill>
              </a:defRPr>
            </a:pPr>
            <a:r>
              <a:t>[ SUBJECT ]  +  [ WAS / WERE ]  +  [ ABLE TO ]  +  [ BASE VERB ]  +  [ COMPLEMENT ]</a:t>
            </a:r>
          </a:p>
          <a:p>
            <a:pPr>
              <a:spcAft>
                <a:spcPts val="400"/>
              </a:spcAft>
              <a:defRPr sz="1200" b="0">
                <a:solidFill>
                  <a:srgbClr val="4F46E5"/>
                </a:solidFill>
              </a:defRPr>
            </a:pPr>
            <a:r>
              <a:t>Sujeto                was / were               able to             Verbo simple        Complemento</a:t>
            </a:r>
          </a:p>
          <a:p>
            <a:pPr>
              <a:spcAft>
                <a:spcPts val="400"/>
              </a:spcAft>
              <a:defRPr sz="800" b="0"/>
            </a:pPr>
          </a:p>
          <a:p>
            <a:pPr>
              <a:spcAft>
                <a:spcPts val="400"/>
              </a:spcAft>
              <a:defRPr sz="1300" b="1">
                <a:solidFill>
                  <a:srgbClr val="2563EB"/>
                </a:solidFill>
              </a:defRPr>
            </a:pPr>
            <a:r>
              <a:t>Example: After two hours of searching, Diego was able to find his wallet.</a:t>
            </a:r>
          </a:p>
          <a:p>
            <a:pPr>
              <a:spcAft>
                <a:spcPts val="400"/>
              </a:spcAft>
              <a:defRPr sz="1200" b="0">
                <a:solidFill>
                  <a:srgbClr val="64748B"/>
                </a:solidFill>
              </a:defRPr>
            </a:pPr>
            <a:r>
              <a:t>Traducción: Después de dos horas de búsqueda, Diego logró encontrar su cartera.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" y="4297680"/>
            <a:ext cx="3291840" cy="201168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60120" y="4480560"/>
            <a:ext cx="2834640" cy="1645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0F172A"/>
                </a:solidFill>
              </a:defRPr>
            </a:pPr>
            <a:r>
              <a:t>Singular Example</a:t>
            </a:r>
          </a:p>
          <a:p>
            <a:pPr>
              <a:spcAft>
                <a:spcPts val="400"/>
              </a:spcAft>
              <a:defRPr sz="1300" b="1">
                <a:solidFill>
                  <a:srgbClr val="059669"/>
                </a:solidFill>
              </a:defRPr>
            </a:pPr>
            <a:r>
              <a:t>I was able to solve the puzzle.</a:t>
            </a:r>
          </a:p>
          <a:p>
            <a:pPr>
              <a:spcAft>
                <a:spcPts val="400"/>
              </a:spcAft>
              <a:defRPr sz="1100" b="0">
                <a:solidFill>
                  <a:srgbClr val="4F46E5"/>
                </a:solidFill>
              </a:defRPr>
            </a:pPr>
            <a:r>
              <a:t>Logré resolver el acertijo.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89120" y="4297680"/>
            <a:ext cx="3291840" cy="201168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17720" y="4480560"/>
            <a:ext cx="2834640" cy="1645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0F172A"/>
                </a:solidFill>
              </a:defRPr>
            </a:pPr>
            <a:r>
              <a:t>Goal Example</a:t>
            </a:r>
          </a:p>
          <a:p>
            <a:pPr>
              <a:spcAft>
                <a:spcPts val="400"/>
              </a:spcAft>
              <a:defRPr sz="1300" b="1">
                <a:solidFill>
                  <a:srgbClr val="059669"/>
                </a:solidFill>
              </a:defRPr>
            </a:pPr>
            <a:r>
              <a:t>He was able to reach the goal.</a:t>
            </a:r>
          </a:p>
          <a:p>
            <a:pPr>
              <a:spcAft>
                <a:spcPts val="400"/>
              </a:spcAft>
              <a:defRPr sz="1100" b="0">
                <a:solidFill>
                  <a:srgbClr val="4F46E5"/>
                </a:solidFill>
              </a:defRPr>
            </a:pPr>
            <a:r>
              <a:t>Él logró alcanzar la meta.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46720" y="4297680"/>
            <a:ext cx="3291840" cy="201168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275320" y="4480560"/>
            <a:ext cx="2834640" cy="1645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0F172A"/>
                </a:solidFill>
              </a:defRPr>
            </a:pPr>
            <a:r>
              <a:t>Plural Example</a:t>
            </a:r>
          </a:p>
          <a:p>
            <a:pPr>
              <a:spcAft>
                <a:spcPts val="400"/>
              </a:spcAft>
              <a:defRPr sz="1300" b="1">
                <a:solidFill>
                  <a:srgbClr val="059669"/>
                </a:solidFill>
              </a:defRPr>
            </a:pPr>
            <a:r>
              <a:t>We were able to buy the tickets.</a:t>
            </a:r>
          </a:p>
          <a:p>
            <a:pPr>
              <a:spcAft>
                <a:spcPts val="400"/>
              </a:spcAft>
              <a:defRPr sz="1100" b="0">
                <a:solidFill>
                  <a:srgbClr val="4F46E5"/>
                </a:solidFill>
              </a:defRPr>
            </a:pPr>
            <a:r>
              <a:t>Logramos comprar los boletos.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7C3AED"/>
                </a:solidFill>
              </a:defRPr>
            </a:pPr>
            <a:r>
              <a:t>PART 2 • SUBJECT AGREEMENT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0F172A"/>
                </a:solidFill>
              </a:defRPr>
            </a:pPr>
            <a:r>
              <a:t>Subject Matching: Was Able To vs. Were Able To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64748B"/>
                </a:solidFill>
              </a:defRPr>
            </a:pPr>
            <a:r>
              <a:t>Matching singular subjects with WAS and plural subjects (and you) with WERE.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2011680"/>
            <a:ext cx="5120640" cy="42062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60120" y="2194560"/>
            <a:ext cx="4663440" cy="38404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0F172A"/>
                </a:solidFill>
              </a:defRPr>
            </a:pPr>
            <a:r>
              <a:t>Singular: WAS able to</a:t>
            </a:r>
          </a:p>
          <a:p>
            <a:pPr>
              <a:spcAft>
                <a:spcPts val="400"/>
              </a:spcAft>
              <a:defRPr sz="1300" b="1">
                <a:solidFill>
                  <a:srgbClr val="2563EB"/>
                </a:solidFill>
              </a:defRPr>
            </a:pPr>
            <a:r>
              <a:t>• I was able to  →  Yo logré / pude</a:t>
            </a:r>
          </a:p>
          <a:p>
            <a:pPr>
              <a:spcAft>
                <a:spcPts val="400"/>
              </a:spcAft>
              <a:defRPr sz="1300" b="1">
                <a:solidFill>
                  <a:srgbClr val="2563EB"/>
                </a:solidFill>
              </a:defRPr>
            </a:pPr>
            <a:r>
              <a:t>• He was able to  →  Él logró / pudo</a:t>
            </a:r>
          </a:p>
          <a:p>
            <a:pPr>
              <a:spcAft>
                <a:spcPts val="400"/>
              </a:spcAft>
              <a:defRPr sz="1300" b="1">
                <a:solidFill>
                  <a:srgbClr val="2563EB"/>
                </a:solidFill>
              </a:defRPr>
            </a:pPr>
            <a:r>
              <a:t>• She was able to  →  Ella logró / pudo</a:t>
            </a:r>
          </a:p>
          <a:p>
            <a:pPr>
              <a:spcAft>
                <a:spcPts val="400"/>
              </a:spcAft>
              <a:defRPr sz="1300" b="1">
                <a:solidFill>
                  <a:srgbClr val="2563EB"/>
                </a:solidFill>
              </a:defRPr>
            </a:pPr>
            <a:r>
              <a:t>• It was able to  →  Logró</a:t>
            </a:r>
          </a:p>
          <a:p>
            <a:pPr>
              <a:spcAft>
                <a:spcPts val="400"/>
              </a:spcAft>
              <a:defRPr sz="1300" b="1">
                <a:solidFill>
                  <a:srgbClr val="2563EB"/>
                </a:solidFill>
              </a:defRPr>
            </a:pPr>
            <a:r>
              <a:t>• Carlos was able to  →  Carlos logró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17920" y="2011680"/>
            <a:ext cx="5120640" cy="42062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596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46520" y="2194560"/>
            <a:ext cx="4663440" cy="38404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0F172A"/>
                </a:solidFill>
              </a:defRPr>
            </a:pPr>
            <a:r>
              <a:t>Plural &amp; You: WERE able to</a:t>
            </a:r>
          </a:p>
          <a:p>
            <a:pPr>
              <a:spcAft>
                <a:spcPts val="400"/>
              </a:spcAft>
              <a:defRPr sz="1300" b="1">
                <a:solidFill>
                  <a:srgbClr val="059669"/>
                </a:solidFill>
              </a:defRPr>
            </a:pPr>
            <a:r>
              <a:t>• You were able to  →  Tú lograste / Ustedes lograron</a:t>
            </a:r>
          </a:p>
          <a:p>
            <a:pPr>
              <a:spcAft>
                <a:spcPts val="400"/>
              </a:spcAft>
              <a:defRPr sz="1300" b="1">
                <a:solidFill>
                  <a:srgbClr val="059669"/>
                </a:solidFill>
              </a:defRPr>
            </a:pPr>
            <a:r>
              <a:t>• We were able to  →  Nosotros logramos / pudimos</a:t>
            </a:r>
          </a:p>
          <a:p>
            <a:pPr>
              <a:spcAft>
                <a:spcPts val="400"/>
              </a:spcAft>
              <a:defRPr sz="1300" b="1">
                <a:solidFill>
                  <a:srgbClr val="059669"/>
                </a:solidFill>
              </a:defRPr>
            </a:pPr>
            <a:r>
              <a:t>• They were able to  →  Ellos lograron / pudieron</a:t>
            </a:r>
          </a:p>
          <a:p>
            <a:pPr>
              <a:spcAft>
                <a:spcPts val="400"/>
              </a:spcAft>
              <a:defRPr sz="1300" b="1">
                <a:solidFill>
                  <a:srgbClr val="059669"/>
                </a:solidFill>
              </a:defRPr>
            </a:pPr>
            <a:r>
              <a:t>• The firefighters were able to  →  Los bomberos lograron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7C3AED"/>
                </a:solidFill>
              </a:defRPr>
            </a:pPr>
            <a:r>
              <a:t>PART 2 • CONTEXT OF EFFORT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0F172A"/>
                </a:solidFill>
              </a:defRPr>
            </a:pPr>
            <a:r>
              <a:t>Overcoming Obstacles &amp; Difficult Situations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64748B"/>
                </a:solidFill>
              </a:defRPr>
            </a:pPr>
            <a:r>
              <a:t>'Was/Were able to' expresses managing to succeed after effort or hardship.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2011680"/>
            <a:ext cx="5120640" cy="42062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D9770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60120" y="2194560"/>
            <a:ext cx="4663440" cy="38404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0F172A"/>
                </a:solidFill>
              </a:defRPr>
            </a:pPr>
            <a:r>
              <a:t>Obstacle $_x000D_ightarrow$ Triumph</a:t>
            </a:r>
          </a:p>
          <a:p>
            <a:pPr>
              <a:spcAft>
                <a:spcPts val="400"/>
              </a:spcAft>
              <a:defRPr sz="1300" b="1">
                <a:solidFill>
                  <a:srgbClr val="D97706"/>
                </a:solidFill>
              </a:defRPr>
            </a:pPr>
            <a:r>
              <a:t>It was hard, but I succeeded anyway!</a:t>
            </a:r>
          </a:p>
          <a:p>
            <a:pPr>
              <a:spcAft>
                <a:spcPts val="400"/>
              </a:spcAft>
              <a:defRPr sz="800" b="0"/>
            </a:pPr>
          </a:p>
          <a:p>
            <a:pPr>
              <a:spcAft>
                <a:spcPts val="400"/>
              </a:spcAft>
              <a:defRPr sz="1300" b="1"/>
            </a:pPr>
            <a:r>
              <a:t>• 'The traffic was terrible, but we WERE ABLE TO arrive before the concert started.'</a:t>
            </a:r>
          </a:p>
          <a:p>
            <a:pPr>
              <a:spcAft>
                <a:spcPts val="400"/>
              </a:spcAft>
              <a:defRPr sz="1100" b="0">
                <a:solidFill>
                  <a:srgbClr val="4F46E5"/>
                </a:solidFill>
              </a:defRPr>
            </a:pPr>
            <a:r>
              <a:t>  (El tráfico era terrible, pero logramos llegar antes del concierto.)</a:t>
            </a:r>
          </a:p>
          <a:p>
            <a:pPr>
              <a:spcAft>
                <a:spcPts val="400"/>
              </a:spcAft>
              <a:defRPr sz="800" b="0"/>
            </a:pPr>
          </a:p>
          <a:p>
            <a:pPr>
              <a:spcAft>
                <a:spcPts val="400"/>
              </a:spcAft>
              <a:defRPr sz="1300" b="1"/>
            </a:pPr>
            <a:r>
              <a:t>• 'The door was stuck, but he WAS ABLE TO open it.'</a:t>
            </a:r>
          </a:p>
          <a:p>
            <a:pPr>
              <a:spcAft>
                <a:spcPts val="400"/>
              </a:spcAft>
              <a:defRPr sz="1100" b="0">
                <a:solidFill>
                  <a:srgbClr val="4F46E5"/>
                </a:solidFill>
              </a:defRPr>
            </a:pPr>
            <a:r>
              <a:t>  (La puerta estaba trabada, pero él logró abrirla.)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17920" y="2011680"/>
            <a:ext cx="5120640" cy="42062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596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46520" y="2194560"/>
            <a:ext cx="4663440" cy="38404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0F172A"/>
                </a:solidFill>
              </a:defRPr>
            </a:pPr>
            <a:r>
              <a:t>Key Signal Expressions</a:t>
            </a:r>
          </a:p>
          <a:p>
            <a:pPr>
              <a:spcAft>
                <a:spcPts val="400"/>
              </a:spcAft>
              <a:defRPr sz="1300" b="1">
                <a:solidFill>
                  <a:srgbClr val="059669"/>
                </a:solidFill>
              </a:defRPr>
            </a:pPr>
            <a:r>
              <a:t>Common expressions introducing 'able to':</a:t>
            </a:r>
          </a:p>
          <a:p>
            <a:pPr>
              <a:spcAft>
                <a:spcPts val="400"/>
              </a:spcAft>
              <a:defRPr sz="800" b="0"/>
            </a:pPr>
          </a:p>
          <a:p>
            <a:pPr>
              <a:spcAft>
                <a:spcPts val="400"/>
              </a:spcAft>
              <a:defRPr sz="1200" b="0"/>
            </a:pPr>
            <a:r>
              <a:t>• After searching for hours... (Tras buscar por horas...)</a:t>
            </a:r>
          </a:p>
          <a:p>
            <a:pPr>
              <a:spcAft>
                <a:spcPts val="400"/>
              </a:spcAft>
              <a:defRPr sz="1200" b="0"/>
            </a:pPr>
            <a:r>
              <a:t>• Although it was raining... (Aunque estaba lloviendo...)</a:t>
            </a:r>
          </a:p>
          <a:p>
            <a:pPr>
              <a:spcAft>
                <a:spcPts val="400"/>
              </a:spcAft>
              <a:defRPr sz="1200" b="0"/>
            </a:pPr>
            <a:r>
              <a:t>• Despite the difficulties... (A pesar de las dificultades...)</a:t>
            </a:r>
          </a:p>
          <a:p>
            <a:pPr>
              <a:spcAft>
                <a:spcPts val="400"/>
              </a:spcAft>
              <a:defRPr sz="1200" b="0"/>
            </a:pPr>
            <a:r>
              <a:t>• Finally, in the end... (Finalmente, al final...)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7C3AED"/>
                </a:solidFill>
              </a:defRPr>
            </a:pPr>
            <a:r>
              <a:t>PART 2 • NEGATIVES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0F172A"/>
                </a:solidFill>
              </a:defRPr>
            </a:pPr>
            <a:r>
              <a:t>Negative Form: wasn't / weren't able to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64748B"/>
                </a:solidFill>
              </a:defRPr>
            </a:pPr>
            <a:r>
              <a:t>Subject + wasn't / weren't + able to + Base Verb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2011680"/>
            <a:ext cx="5120640" cy="42062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E11D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60120" y="2194560"/>
            <a:ext cx="4663440" cy="38404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0F172A"/>
                </a:solidFill>
              </a:defRPr>
            </a:pPr>
            <a:r>
              <a:t>Singular Negatives</a:t>
            </a:r>
          </a:p>
          <a:p>
            <a:pPr>
              <a:spcAft>
                <a:spcPts val="400"/>
              </a:spcAft>
              <a:defRPr sz="1400" b="1">
                <a:solidFill>
                  <a:srgbClr val="E11D48"/>
                </a:solidFill>
              </a:defRPr>
            </a:pPr>
            <a:r>
              <a:t>was + not = wasn't able to</a:t>
            </a:r>
          </a:p>
          <a:p>
            <a:pPr>
              <a:spcAft>
                <a:spcPts val="400"/>
              </a:spcAft>
              <a:defRPr sz="800" b="0"/>
            </a:pPr>
          </a:p>
          <a:p>
            <a:pPr>
              <a:spcAft>
                <a:spcPts val="400"/>
              </a:spcAft>
              <a:defRPr sz="1300" b="1"/>
            </a:pPr>
            <a:r>
              <a:t>• She wasn't able to find her passport yesterday.</a:t>
            </a:r>
          </a:p>
          <a:p>
            <a:pPr>
              <a:spcAft>
                <a:spcPts val="400"/>
              </a:spcAft>
              <a:defRPr sz="1100" b="0">
                <a:solidFill>
                  <a:srgbClr val="4F46E5"/>
                </a:solidFill>
              </a:defRPr>
            </a:pPr>
            <a:r>
              <a:t>  (Ella no logró encontrar su pasaporte ayer.)</a:t>
            </a:r>
          </a:p>
          <a:p>
            <a:pPr>
              <a:spcAft>
                <a:spcPts val="400"/>
              </a:spcAft>
              <a:defRPr sz="800" b="0"/>
            </a:pPr>
          </a:p>
          <a:p>
            <a:pPr>
              <a:spcAft>
                <a:spcPts val="400"/>
              </a:spcAft>
              <a:defRPr sz="1300" b="1"/>
            </a:pPr>
            <a:r>
              <a:t>• Diego wasn't able to finish the exam on time.</a:t>
            </a:r>
          </a:p>
          <a:p>
            <a:pPr>
              <a:spcAft>
                <a:spcPts val="400"/>
              </a:spcAft>
              <a:defRPr sz="1100" b="0">
                <a:solidFill>
                  <a:srgbClr val="4F46E5"/>
                </a:solidFill>
              </a:defRPr>
            </a:pPr>
            <a:r>
              <a:t>  (Diego no fue capaz de terminar el examen a tiempo.)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17920" y="2011680"/>
            <a:ext cx="5120640" cy="42062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E11D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46520" y="2194560"/>
            <a:ext cx="4663440" cy="38404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0F172A"/>
                </a:solidFill>
              </a:defRPr>
            </a:pPr>
            <a:r>
              <a:t>Plural Negatives</a:t>
            </a:r>
          </a:p>
          <a:p>
            <a:pPr>
              <a:spcAft>
                <a:spcPts val="400"/>
              </a:spcAft>
              <a:defRPr sz="1400" b="1">
                <a:solidFill>
                  <a:srgbClr val="E11D48"/>
                </a:solidFill>
              </a:defRPr>
            </a:pPr>
            <a:r>
              <a:t>were + not = weren't able to</a:t>
            </a:r>
          </a:p>
          <a:p>
            <a:pPr>
              <a:spcAft>
                <a:spcPts val="400"/>
              </a:spcAft>
              <a:defRPr sz="800" b="0"/>
            </a:pPr>
          </a:p>
          <a:p>
            <a:pPr>
              <a:spcAft>
                <a:spcPts val="400"/>
              </a:spcAft>
              <a:defRPr sz="1300" b="1"/>
            </a:pPr>
            <a:r>
              <a:t>• We weren't able to catch the early train.</a:t>
            </a:r>
          </a:p>
          <a:p>
            <a:pPr>
              <a:spcAft>
                <a:spcPts val="400"/>
              </a:spcAft>
              <a:defRPr sz="1100" b="0">
                <a:solidFill>
                  <a:srgbClr val="4F46E5"/>
                </a:solidFill>
              </a:defRPr>
            </a:pPr>
            <a:r>
              <a:t>  (No logramos alcanzar el tren temprano.)</a:t>
            </a:r>
          </a:p>
          <a:p>
            <a:pPr>
              <a:spcAft>
                <a:spcPts val="400"/>
              </a:spcAft>
              <a:defRPr sz="800" b="0"/>
            </a:pPr>
          </a:p>
          <a:p>
            <a:pPr>
              <a:spcAft>
                <a:spcPts val="400"/>
              </a:spcAft>
              <a:defRPr sz="1300" b="1"/>
            </a:pPr>
            <a:r>
              <a:t>• The tourists weren't able to see the volcano due to clouds.</a:t>
            </a:r>
          </a:p>
          <a:p>
            <a:pPr>
              <a:spcAft>
                <a:spcPts val="400"/>
              </a:spcAft>
              <a:defRPr sz="1100" b="0">
                <a:solidFill>
                  <a:srgbClr val="4F46E5"/>
                </a:solidFill>
              </a:defRPr>
            </a:pPr>
            <a:r>
              <a:t>  (Los turistas no pudieron ver el volcán debido a las nubes.)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7C3AED"/>
                </a:solidFill>
              </a:defRPr>
            </a:pPr>
            <a:r>
              <a:t>PART 2 • QUESTIONS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0F172A"/>
                </a:solidFill>
              </a:defRPr>
            </a:pPr>
            <a:r>
              <a:t>Question Form: Was / Were + Subject + able to...?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64748B"/>
                </a:solidFill>
              </a:defRPr>
            </a:pPr>
            <a:r>
              <a:t>Invert the auxiliary: Was/Were + Subject + able to + Base Verb?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2011680"/>
            <a:ext cx="5120640" cy="42062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596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60120" y="2194560"/>
            <a:ext cx="4663440" cy="38404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0F172A"/>
                </a:solidFill>
              </a:defRPr>
            </a:pPr>
            <a:r>
              <a:t>Yes / No Questions &amp; Short Answers</a:t>
            </a:r>
          </a:p>
          <a:p>
            <a:pPr>
              <a:spcAft>
                <a:spcPts val="400"/>
              </a:spcAft>
              <a:defRPr sz="1300" b="1">
                <a:solidFill>
                  <a:srgbClr val="059669"/>
                </a:solidFill>
              </a:defRPr>
            </a:pPr>
            <a:r>
              <a:t>Formula: Was/Were + Subj + able to + Verb?</a:t>
            </a:r>
          </a:p>
          <a:p>
            <a:pPr>
              <a:spcAft>
                <a:spcPts val="400"/>
              </a:spcAft>
              <a:defRPr sz="800" b="0"/>
            </a:pPr>
          </a:p>
          <a:p>
            <a:pPr>
              <a:spcAft>
                <a:spcPts val="400"/>
              </a:spcAft>
              <a:defRPr sz="1300" b="1"/>
            </a:pPr>
            <a:r>
              <a:t>• 'Were you able to contact the doctor?'</a:t>
            </a:r>
          </a:p>
          <a:p>
            <a:pPr>
              <a:spcAft>
                <a:spcPts val="400"/>
              </a:spcAft>
              <a:defRPr sz="1200" b="0">
                <a:solidFill>
                  <a:srgbClr val="059669"/>
                </a:solidFill>
              </a:defRPr>
            </a:pPr>
            <a:r>
              <a:t>  ✔️ Yes, I was.  /  ❌ No, I wasn't.</a:t>
            </a:r>
          </a:p>
          <a:p>
            <a:pPr>
              <a:spcAft>
                <a:spcPts val="400"/>
              </a:spcAft>
              <a:defRPr sz="800" b="0"/>
            </a:pPr>
          </a:p>
          <a:p>
            <a:pPr>
              <a:spcAft>
                <a:spcPts val="400"/>
              </a:spcAft>
              <a:defRPr sz="1300" b="1"/>
            </a:pPr>
            <a:r>
              <a:t>• 'Was Sofia able to pass the driving test?'</a:t>
            </a:r>
          </a:p>
          <a:p>
            <a:pPr>
              <a:spcAft>
                <a:spcPts val="400"/>
              </a:spcAft>
              <a:defRPr sz="1200" b="0">
                <a:solidFill>
                  <a:srgbClr val="059669"/>
                </a:solidFill>
              </a:defRPr>
            </a:pPr>
            <a:r>
              <a:t>  ✔️ Yes, she was.  /  ❌ No, she wasn't.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17920" y="2011680"/>
            <a:ext cx="5120640" cy="42062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596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46520" y="2194560"/>
            <a:ext cx="4663440" cy="38404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0F172A"/>
                </a:solidFill>
              </a:defRPr>
            </a:pPr>
            <a:r>
              <a:t>Wh- Information Questions</a:t>
            </a:r>
          </a:p>
          <a:p>
            <a:pPr>
              <a:spcAft>
                <a:spcPts val="400"/>
              </a:spcAft>
              <a:defRPr sz="1300" b="1">
                <a:solidFill>
                  <a:srgbClr val="059669"/>
                </a:solidFill>
              </a:defRPr>
            </a:pPr>
            <a:r>
              <a:t>Formula: Wh- word + was/were + Subj + able to + Verb?</a:t>
            </a:r>
          </a:p>
          <a:p>
            <a:pPr>
              <a:spcAft>
                <a:spcPts val="400"/>
              </a:spcAft>
              <a:defRPr sz="800" b="0"/>
            </a:pPr>
          </a:p>
          <a:p>
            <a:pPr>
              <a:spcAft>
                <a:spcPts val="400"/>
              </a:spcAft>
              <a:defRPr sz="1300" b="1"/>
            </a:pPr>
            <a:r>
              <a:t>• 'How were you able to open that locked door?'</a:t>
            </a:r>
          </a:p>
          <a:p>
            <a:pPr>
              <a:spcAft>
                <a:spcPts val="400"/>
              </a:spcAft>
              <a:defRPr sz="1200" b="0">
                <a:solidFill>
                  <a:srgbClr val="4F46E5"/>
                </a:solidFill>
              </a:defRPr>
            </a:pPr>
            <a:r>
              <a:t>  'I used a spare key from my wallet.'</a:t>
            </a:r>
          </a:p>
          <a:p>
            <a:pPr>
              <a:spcAft>
                <a:spcPts val="400"/>
              </a:spcAft>
              <a:defRPr sz="800" b="0"/>
            </a:pPr>
          </a:p>
          <a:p>
            <a:pPr>
              <a:spcAft>
                <a:spcPts val="400"/>
              </a:spcAft>
              <a:defRPr sz="1300" b="1"/>
            </a:pPr>
            <a:r>
              <a:t>• 'Why wasn't he able to attend the meeting?'</a:t>
            </a:r>
          </a:p>
          <a:p>
            <a:pPr>
              <a:spcAft>
                <a:spcPts val="400"/>
              </a:spcAft>
              <a:defRPr sz="1200" b="0">
                <a:solidFill>
                  <a:srgbClr val="4F46E5"/>
                </a:solidFill>
              </a:defRPr>
            </a:pPr>
            <a:r>
              <a:t>  'Because his car broke down on the highway.'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059669"/>
                </a:solidFill>
              </a:defRPr>
            </a:pPr>
            <a:r>
              <a:t>PART 2 • REVIEW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0F172A"/>
                </a:solidFill>
              </a:defRPr>
            </a:pPr>
            <a:r>
              <a:t>Review 2: 'Was / Were Able To' Mechanics (10 Questions)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64748B"/>
                </a:solidFill>
              </a:defRPr>
            </a:pPr>
            <a:r>
              <a:t>Test subject agreement, overcoming obstacles, and question structures.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2011680"/>
            <a:ext cx="10698480" cy="42062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596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60120" y="2194560"/>
            <a:ext cx="10241280" cy="38404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0F172A"/>
                </a:solidFill>
              </a:defRPr>
            </a:pPr>
            <a:r>
              <a:t>Classroom Practice Session (10 Interactive Questions)</a:t>
            </a:r>
          </a:p>
          <a:p>
            <a:pPr>
              <a:spcAft>
                <a:spcPts val="400"/>
              </a:spcAft>
              <a:defRPr sz="1400" b="1">
                <a:solidFill>
                  <a:srgbClr val="059669"/>
                </a:solidFill>
              </a:defRPr>
            </a:pPr>
            <a:r>
              <a:t>This review section tests all concepts taught in Part 2:</a:t>
            </a:r>
          </a:p>
          <a:p>
            <a:pPr>
              <a:spcAft>
                <a:spcPts val="400"/>
              </a:spcAft>
              <a:defRPr sz="1000" b="0"/>
            </a:pPr>
          </a:p>
          <a:p>
            <a:pPr>
              <a:spcAft>
                <a:spcPts val="400"/>
              </a:spcAft>
              <a:defRPr sz="1300" b="0"/>
            </a:pPr>
            <a:r>
              <a:t>1. Subject agreement (I was able to vs They were able to)</a:t>
            </a:r>
          </a:p>
          <a:p>
            <a:pPr>
              <a:spcAft>
                <a:spcPts val="400"/>
              </a:spcAft>
              <a:defRPr sz="1300" b="0"/>
            </a:pPr>
            <a:r>
              <a:t>2. Meaning of specific achievements and overcoming obstacles</a:t>
            </a:r>
          </a:p>
          <a:p>
            <a:pPr>
              <a:spcAft>
                <a:spcPts val="400"/>
              </a:spcAft>
              <a:defRPr sz="1300" b="0"/>
            </a:pPr>
            <a:r>
              <a:t>3. Negative forms ('wasn't able to' / 'weren't able to')</a:t>
            </a:r>
          </a:p>
          <a:p>
            <a:pPr>
              <a:spcAft>
                <a:spcPts val="400"/>
              </a:spcAft>
              <a:defRPr sz="1300" b="0"/>
            </a:pPr>
            <a:r>
              <a:t>4. Yes/No questions and short answers ('Yes, I was' / 'No, I wasn't')</a:t>
            </a:r>
          </a:p>
          <a:p>
            <a:pPr>
              <a:spcAft>
                <a:spcPts val="400"/>
              </a:spcAft>
              <a:defRPr sz="1300" b="0"/>
            </a:pPr>
            <a:r>
              <a:t>5. Wh- question structure and syntax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7C3AED"/>
                </a:solidFill>
              </a:defRPr>
            </a:pPr>
            <a:r>
              <a:t>PART 3 • THE CRUCIAL DIFFERENCE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0F172A"/>
                </a:solidFill>
              </a:defRPr>
            </a:pPr>
            <a:r>
              <a:t>Part 3: The Crucial Difference: Could vs. Was/Were Able To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64748B"/>
                </a:solidFill>
              </a:defRPr>
            </a:pPr>
            <a:r>
              <a:t>The ultimate comparison chart to know exactly when to use each form.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2011680"/>
            <a:ext cx="10698480" cy="42062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7C3A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60120" y="2194560"/>
            <a:ext cx="10241280" cy="38404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0F172A"/>
                </a:solidFill>
              </a:defRPr>
            </a:pPr>
            <a:r>
              <a:t>The Comparison Chart</a:t>
            </a:r>
          </a:p>
          <a:p>
            <a:pPr>
              <a:spcAft>
                <a:spcPts val="400"/>
              </a:spcAft>
              <a:defRPr sz="1300" b="1">
                <a:solidFill>
                  <a:srgbClr val="7C3AED"/>
                </a:solidFill>
              </a:defRPr>
            </a:pPr>
            <a:r>
              <a:t>Category                        Modal 'Could'                               'Was / Were Able To'</a:t>
            </a:r>
          </a:p>
          <a:p>
            <a:pPr>
              <a:spcAft>
                <a:spcPts val="400"/>
              </a:spcAft>
              <a:defRPr sz="1000" b="0"/>
            </a:pPr>
            <a:r>
              <a:t>----------------------------------------------------------------------------------------------------------------</a:t>
            </a:r>
          </a:p>
          <a:p>
            <a:pPr>
              <a:spcAft>
                <a:spcPts val="400"/>
              </a:spcAft>
              <a:defRPr sz="1200" b="0"/>
            </a:pPr>
            <a:r>
              <a:t>Meaning                         General past ability over time (Podía)      Specific single achievement (Logró)</a:t>
            </a:r>
          </a:p>
          <a:p>
            <a:pPr>
              <a:spcAft>
                <a:spcPts val="400"/>
              </a:spcAft>
              <a:defRPr sz="1200" b="0"/>
            </a:pPr>
            <a:r>
              <a:t>Time Scope                      Years, childhood, long eras                 One specific day, crisis, or moment</a:t>
            </a:r>
          </a:p>
          <a:p>
            <a:pPr>
              <a:spcAft>
                <a:spcPts val="400"/>
              </a:spcAft>
              <a:defRPr sz="1200" b="0"/>
            </a:pPr>
            <a:r>
              <a:t>Affirmative Single Event        ❌ CANNOT USE! (Except sense verbs)         ✔️ MUST USE! (Confirmed success)</a:t>
            </a:r>
          </a:p>
          <a:p>
            <a:pPr>
              <a:spcAft>
                <a:spcPts val="400"/>
              </a:spcAft>
              <a:defRPr sz="1200" b="0"/>
            </a:pPr>
            <a:r>
              <a:t>Negative Sentences              ✔️ 100% OK! ('couldn't')                    ✔️ 100% OK! ('wasn't/weren't able to')</a:t>
            </a:r>
          </a:p>
          <a:p>
            <a:pPr>
              <a:spcAft>
                <a:spcPts val="400"/>
              </a:spcAft>
              <a:defRPr sz="1200" b="0"/>
            </a:pPr>
            <a:r>
              <a:t>Perception Verbs (see, hear)    ✔️ Preferred &amp; Natural                      Acceptable, but 'could' is standard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7C3AED"/>
                </a:solidFill>
              </a:defRPr>
            </a:pPr>
            <a:r>
              <a:t>PART 3 • SPECIFICITY RULE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0F172A"/>
                </a:solidFill>
              </a:defRPr>
            </a:pPr>
            <a:r>
              <a:t>The Affirmative Specificity Rule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64748B"/>
                </a:solidFill>
              </a:defRPr>
            </a:pPr>
            <a:r>
              <a:t>Why you CANNOT use 'could' in affirmative sentences for a single past success.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2011680"/>
            <a:ext cx="5120640" cy="42062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E11D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60120" y="2194560"/>
            <a:ext cx="4663440" cy="38404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0F172A"/>
                </a:solidFill>
              </a:defRPr>
            </a:pPr>
            <a:r>
              <a:t>❌ WRONG in Standard English</a:t>
            </a:r>
          </a:p>
          <a:p>
            <a:pPr>
              <a:spcAft>
                <a:spcPts val="400"/>
              </a:spcAft>
              <a:defRPr sz="1300" b="1">
                <a:solidFill>
                  <a:srgbClr val="E11D48"/>
                </a:solidFill>
              </a:defRPr>
            </a:pPr>
            <a:r>
              <a:t>Do not use 'could' for single triumphs:</a:t>
            </a:r>
          </a:p>
          <a:p>
            <a:pPr>
              <a:spcAft>
                <a:spcPts val="400"/>
              </a:spcAft>
              <a:defRPr sz="800" b="0"/>
            </a:pPr>
          </a:p>
          <a:p>
            <a:pPr>
              <a:spcAft>
                <a:spcPts val="400"/>
              </a:spcAft>
              <a:defRPr sz="1300" b="1">
                <a:solidFill>
                  <a:srgbClr val="E11D48"/>
                </a:solidFill>
              </a:defRPr>
            </a:pPr>
            <a:r>
              <a:t>❌ 'The door was jammed, but I could open it.'</a:t>
            </a:r>
          </a:p>
          <a:p>
            <a:pPr>
              <a:spcAft>
                <a:spcPts val="400"/>
              </a:spcAft>
              <a:defRPr sz="1300" b="1">
                <a:solidFill>
                  <a:srgbClr val="E11D48"/>
                </a:solidFill>
              </a:defRPr>
            </a:pPr>
            <a:r>
              <a:t>❌ 'The exam was hard, but Carlos could pass.'</a:t>
            </a:r>
          </a:p>
          <a:p>
            <a:pPr>
              <a:spcAft>
                <a:spcPts val="400"/>
              </a:spcAft>
              <a:defRPr sz="1300" b="1">
                <a:solidFill>
                  <a:srgbClr val="E11D48"/>
                </a:solidFill>
              </a:defRPr>
            </a:pPr>
            <a:r>
              <a:t>❌ 'The fire was big, but everyone could escape.'</a:t>
            </a:r>
          </a:p>
          <a:p>
            <a:pPr>
              <a:spcAft>
                <a:spcPts val="400"/>
              </a:spcAft>
              <a:defRPr sz="800" b="0"/>
            </a:pPr>
          </a:p>
          <a:p>
            <a:pPr>
              <a:spcAft>
                <a:spcPts val="400"/>
              </a:spcAft>
              <a:defRPr sz="1100" b="0">
                <a:solidFill>
                  <a:srgbClr val="64748B"/>
                </a:solidFill>
              </a:defRPr>
            </a:pPr>
            <a:r>
              <a:t>Why: 'Could' only expresses the potential ability, not that you actually did it!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17920" y="2011680"/>
            <a:ext cx="5120640" cy="42062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596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46520" y="2194560"/>
            <a:ext cx="4663440" cy="38404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0F172A"/>
                </a:solidFill>
              </a:defRPr>
            </a:pPr>
            <a:r>
              <a:t>✔️ 100% CORRECT (Confirmed Success)</a:t>
            </a:r>
          </a:p>
          <a:p>
            <a:pPr>
              <a:spcAft>
                <a:spcPts val="400"/>
              </a:spcAft>
              <a:defRPr sz="1300" b="1">
                <a:solidFill>
                  <a:srgbClr val="059669"/>
                </a:solidFill>
              </a:defRPr>
            </a:pPr>
            <a:r>
              <a:t>Use 'was/were able to' (or 'managed to'):</a:t>
            </a:r>
          </a:p>
          <a:p>
            <a:pPr>
              <a:spcAft>
                <a:spcPts val="400"/>
              </a:spcAft>
              <a:defRPr sz="800" b="0"/>
            </a:pPr>
          </a:p>
          <a:p>
            <a:pPr>
              <a:spcAft>
                <a:spcPts val="400"/>
              </a:spcAft>
              <a:defRPr sz="1300" b="1">
                <a:solidFill>
                  <a:srgbClr val="059669"/>
                </a:solidFill>
              </a:defRPr>
            </a:pPr>
            <a:r>
              <a:t>✔️ 'The door was jammed, but I was able to open it.'</a:t>
            </a:r>
          </a:p>
          <a:p>
            <a:pPr>
              <a:spcAft>
                <a:spcPts val="400"/>
              </a:spcAft>
              <a:defRPr sz="1300" b="1">
                <a:solidFill>
                  <a:srgbClr val="059669"/>
                </a:solidFill>
              </a:defRPr>
            </a:pPr>
            <a:r>
              <a:t>✔️ 'The exam was hard, but Carlos was able to pass.'</a:t>
            </a:r>
          </a:p>
          <a:p>
            <a:pPr>
              <a:spcAft>
                <a:spcPts val="400"/>
              </a:spcAft>
              <a:defRPr sz="1300" b="1">
                <a:solidFill>
                  <a:srgbClr val="059669"/>
                </a:solidFill>
              </a:defRPr>
            </a:pPr>
            <a:r>
              <a:t>✔️ 'The fire was big, but everyone was able to escape.'</a:t>
            </a:r>
          </a:p>
          <a:p>
            <a:pPr>
              <a:spcAft>
                <a:spcPts val="400"/>
              </a:spcAft>
              <a:defRPr sz="800" b="0"/>
            </a:pPr>
          </a:p>
          <a:p>
            <a:pPr>
              <a:spcAft>
                <a:spcPts val="400"/>
              </a:spcAft>
              <a:defRPr sz="1200" b="1">
                <a:solidFill>
                  <a:srgbClr val="2563EB"/>
                </a:solidFill>
              </a:defRPr>
            </a:pPr>
            <a:r>
              <a:t>Why: It confirms the actual completed triumph in reality!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7C3AED"/>
                </a:solidFill>
              </a:defRPr>
            </a:pPr>
            <a:r>
              <a:t>PART 3 • NEGATIVE RULE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0F172A"/>
                </a:solidFill>
              </a:defRPr>
            </a:pPr>
            <a:r>
              <a:t>The Negative Interchangeability Rule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64748B"/>
                </a:solidFill>
              </a:defRPr>
            </a:pPr>
            <a:r>
              <a:t>In negative sentences, both forms are 100% interchangeable and correct!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2011680"/>
            <a:ext cx="5120640" cy="42062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7C3A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60120" y="2194560"/>
            <a:ext cx="4663440" cy="38404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0F172A"/>
                </a:solidFill>
              </a:defRPr>
            </a:pPr>
            <a:r>
              <a:t>Option A: Couldn't</a:t>
            </a:r>
          </a:p>
          <a:p>
            <a:pPr>
              <a:spcAft>
                <a:spcPts val="400"/>
              </a:spcAft>
              <a:defRPr sz="1400" b="1">
                <a:solidFill>
                  <a:srgbClr val="7C3AED"/>
                </a:solidFill>
              </a:defRPr>
            </a:pPr>
            <a:r>
              <a:t>couldn't + Base Verb</a:t>
            </a:r>
          </a:p>
          <a:p>
            <a:pPr>
              <a:spcAft>
                <a:spcPts val="400"/>
              </a:spcAft>
              <a:defRPr sz="800" b="0"/>
            </a:pPr>
          </a:p>
          <a:p>
            <a:pPr>
              <a:spcAft>
                <a:spcPts val="400"/>
              </a:spcAft>
              <a:defRPr sz="1300" b="1"/>
            </a:pPr>
            <a:r>
              <a:t>• I couldn't find my keys yesterday.</a:t>
            </a:r>
          </a:p>
          <a:p>
            <a:pPr>
              <a:spcAft>
                <a:spcPts val="400"/>
              </a:spcAft>
              <a:defRPr sz="1100" b="0">
                <a:solidFill>
                  <a:srgbClr val="4F46E5"/>
                </a:solidFill>
              </a:defRPr>
            </a:pPr>
            <a:r>
              <a:t>  (No pude encontrar mis llaves ayer.)</a:t>
            </a:r>
          </a:p>
          <a:p>
            <a:pPr>
              <a:spcAft>
                <a:spcPts val="400"/>
              </a:spcAft>
              <a:defRPr sz="800" b="0"/>
            </a:pPr>
          </a:p>
          <a:p>
            <a:pPr>
              <a:spcAft>
                <a:spcPts val="400"/>
              </a:spcAft>
              <a:defRPr sz="1300" b="1"/>
            </a:pPr>
            <a:r>
              <a:t>• We couldn't finish the marathon.</a:t>
            </a:r>
          </a:p>
          <a:p>
            <a:pPr>
              <a:spcAft>
                <a:spcPts val="400"/>
              </a:spcAft>
              <a:defRPr sz="1100" b="0">
                <a:solidFill>
                  <a:srgbClr val="4F46E5"/>
                </a:solidFill>
              </a:defRPr>
            </a:pPr>
            <a:r>
              <a:t>  (No pudimos terminar el maratón.)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17920" y="2011680"/>
            <a:ext cx="5120640" cy="42062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596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46520" y="2194560"/>
            <a:ext cx="4663440" cy="38404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0F172A"/>
                </a:solidFill>
              </a:defRPr>
            </a:pPr>
            <a:r>
              <a:t>Option B: Wasn't / Weren't Able To</a:t>
            </a:r>
          </a:p>
          <a:p>
            <a:pPr>
              <a:spcAft>
                <a:spcPts val="400"/>
              </a:spcAft>
              <a:defRPr sz="1400" b="1">
                <a:solidFill>
                  <a:srgbClr val="059669"/>
                </a:solidFill>
              </a:defRPr>
            </a:pPr>
            <a:r>
              <a:t>wasn't / weren't able to + Base Verb</a:t>
            </a:r>
          </a:p>
          <a:p>
            <a:pPr>
              <a:spcAft>
                <a:spcPts val="400"/>
              </a:spcAft>
              <a:defRPr sz="800" b="0"/>
            </a:pPr>
          </a:p>
          <a:p>
            <a:pPr>
              <a:spcAft>
                <a:spcPts val="400"/>
              </a:spcAft>
              <a:defRPr sz="1300" b="1"/>
            </a:pPr>
            <a:r>
              <a:t>• I wasn't able to find my keys yesterday.</a:t>
            </a:r>
          </a:p>
          <a:p>
            <a:pPr>
              <a:spcAft>
                <a:spcPts val="400"/>
              </a:spcAft>
              <a:defRPr sz="1100" b="0">
                <a:solidFill>
                  <a:srgbClr val="4F46E5"/>
                </a:solidFill>
              </a:defRPr>
            </a:pPr>
            <a:r>
              <a:t>  (No logré encontrar mis llaves ayer. Exactamente igual).</a:t>
            </a:r>
          </a:p>
          <a:p>
            <a:pPr>
              <a:spcAft>
                <a:spcPts val="400"/>
              </a:spcAft>
              <a:defRPr sz="800" b="0"/>
            </a:pPr>
          </a:p>
          <a:p>
            <a:pPr>
              <a:spcAft>
                <a:spcPts val="400"/>
              </a:spcAft>
              <a:defRPr sz="1300" b="1"/>
            </a:pPr>
            <a:r>
              <a:t>• We weren't able to finish the marathon.</a:t>
            </a:r>
          </a:p>
          <a:p>
            <a:pPr>
              <a:spcAft>
                <a:spcPts val="400"/>
              </a:spcAft>
              <a:defRPr sz="1100" b="0">
                <a:solidFill>
                  <a:srgbClr val="4F46E5"/>
                </a:solidFill>
              </a:defRPr>
            </a:pPr>
            <a:r>
              <a:t>  (No logramos terminar el maratón.)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7C3AED"/>
                </a:solidFill>
              </a:defRPr>
            </a:pPr>
            <a:r>
              <a:t>PART 3 • SENSE VERBS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0F172A"/>
                </a:solidFill>
              </a:defRPr>
            </a:pPr>
            <a:r>
              <a:t>The Special Exception: Verbs of Sense &amp; Perception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64748B"/>
                </a:solidFill>
              </a:defRPr>
            </a:pPr>
            <a:r>
              <a:t>With sense verbs, 'could' is natural even for single 1-second moments!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2011680"/>
            <a:ext cx="5120640" cy="42062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891B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60120" y="2194560"/>
            <a:ext cx="4663440" cy="38404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0F172A"/>
                </a:solidFill>
              </a:defRPr>
            </a:pPr>
            <a:r>
              <a:t>The 5 Sensory Perception Verbs</a:t>
            </a:r>
          </a:p>
          <a:p>
            <a:pPr>
              <a:spcAft>
                <a:spcPts val="400"/>
              </a:spcAft>
              <a:defRPr sz="1300" b="1">
                <a:solidFill>
                  <a:srgbClr val="0891B2"/>
                </a:solidFill>
              </a:defRPr>
            </a:pPr>
            <a:r>
              <a:t>Sensory &amp; Cognitive Verbs:</a:t>
            </a:r>
          </a:p>
          <a:p>
            <a:pPr>
              <a:spcAft>
                <a:spcPts val="400"/>
              </a:spcAft>
              <a:defRPr sz="800" b="0"/>
            </a:pPr>
          </a:p>
          <a:p>
            <a:pPr>
              <a:spcAft>
                <a:spcPts val="400"/>
              </a:spcAft>
              <a:defRPr sz="1300" b="0"/>
            </a:pPr>
            <a:r>
              <a:t>• see (ver)</a:t>
            </a:r>
          </a:p>
          <a:p>
            <a:pPr>
              <a:spcAft>
                <a:spcPts val="400"/>
              </a:spcAft>
              <a:defRPr sz="1300" b="0"/>
            </a:pPr>
            <a:r>
              <a:t>• hear (escuchar / oír)</a:t>
            </a:r>
          </a:p>
          <a:p>
            <a:pPr>
              <a:spcAft>
                <a:spcPts val="400"/>
              </a:spcAft>
              <a:defRPr sz="1300" b="0"/>
            </a:pPr>
            <a:r>
              <a:t>• smell (oler)</a:t>
            </a:r>
          </a:p>
          <a:p>
            <a:pPr>
              <a:spcAft>
                <a:spcPts val="400"/>
              </a:spcAft>
              <a:defRPr sz="1300" b="0"/>
            </a:pPr>
            <a:r>
              <a:t>• feel (sentir)</a:t>
            </a:r>
          </a:p>
          <a:p>
            <a:pPr>
              <a:spcAft>
                <a:spcPts val="400"/>
              </a:spcAft>
              <a:defRPr sz="1300" b="0"/>
            </a:pPr>
            <a:r>
              <a:t>• taste (saborear)</a:t>
            </a:r>
          </a:p>
          <a:p>
            <a:pPr>
              <a:spcAft>
                <a:spcPts val="400"/>
              </a:spcAft>
              <a:defRPr sz="1300" b="0"/>
            </a:pPr>
            <a:r>
              <a:t>• remember / understand (recordar / entender)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17920" y="2011680"/>
            <a:ext cx="5120640" cy="42062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7C3A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46520" y="2194560"/>
            <a:ext cx="4663440" cy="38404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0F172A"/>
                </a:solidFill>
              </a:defRPr>
            </a:pPr>
            <a:r>
              <a:t>Natural Specific Examples with 'Could'</a:t>
            </a:r>
          </a:p>
          <a:p>
            <a:pPr>
              <a:spcAft>
                <a:spcPts val="400"/>
              </a:spcAft>
              <a:defRPr sz="1300" b="1">
                <a:solidFill>
                  <a:srgbClr val="7C3AED"/>
                </a:solidFill>
              </a:defRPr>
            </a:pPr>
            <a:r>
              <a:t>Use 'could' naturally for immediate sensations:</a:t>
            </a:r>
          </a:p>
          <a:p>
            <a:pPr>
              <a:spcAft>
                <a:spcPts val="400"/>
              </a:spcAft>
              <a:defRPr sz="800" b="0"/>
            </a:pPr>
          </a:p>
          <a:p>
            <a:pPr>
              <a:spcAft>
                <a:spcPts val="400"/>
              </a:spcAft>
              <a:defRPr sz="1300" b="1"/>
            </a:pPr>
            <a:r>
              <a:t>• 'I opened the door and I could smell fresh bread.'</a:t>
            </a:r>
          </a:p>
          <a:p>
            <a:pPr>
              <a:spcAft>
                <a:spcPts val="400"/>
              </a:spcAft>
              <a:defRPr sz="1100" b="0">
                <a:solidFill>
                  <a:srgbClr val="4F46E5"/>
                </a:solidFill>
              </a:defRPr>
            </a:pPr>
            <a:r>
              <a:t>  (Abrí la puerta y pude oler pan recién hecho.)</a:t>
            </a:r>
          </a:p>
          <a:p>
            <a:pPr>
              <a:spcAft>
                <a:spcPts val="400"/>
              </a:spcAft>
              <a:defRPr sz="800" b="0"/>
            </a:pPr>
          </a:p>
          <a:p>
            <a:pPr>
              <a:spcAft>
                <a:spcPts val="400"/>
              </a:spcAft>
              <a:defRPr sz="1300" b="1"/>
            </a:pPr>
            <a:r>
              <a:t>• 'From the window, we could see the stars clearly.'</a:t>
            </a:r>
          </a:p>
          <a:p>
            <a:pPr>
              <a:spcAft>
                <a:spcPts val="400"/>
              </a:spcAft>
              <a:defRPr sz="1100" b="0">
                <a:solidFill>
                  <a:srgbClr val="4F46E5"/>
                </a:solidFill>
              </a:defRPr>
            </a:pPr>
            <a:r>
              <a:t>  (Desde la ventana, podíamos ver las estrellas claramente.)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059669"/>
                </a:solidFill>
              </a:defRPr>
            </a:pPr>
            <a:r>
              <a:t>PART 3 • REVIEW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0F172A"/>
                </a:solidFill>
              </a:defRPr>
            </a:pPr>
            <a:r>
              <a:t>Review 3: Specificity &amp; Perception Rules (10 Questions)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64748B"/>
                </a:solidFill>
              </a:defRPr>
            </a:pPr>
            <a:r>
              <a:t>Test general vs specific rules, negative equality, and sensory perception.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2011680"/>
            <a:ext cx="10698480" cy="42062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596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60120" y="2194560"/>
            <a:ext cx="10241280" cy="38404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0F172A"/>
                </a:solidFill>
              </a:defRPr>
            </a:pPr>
            <a:r>
              <a:t>Classroom Practice Session (10 Interactive Questions)</a:t>
            </a:r>
          </a:p>
          <a:p>
            <a:pPr>
              <a:spcAft>
                <a:spcPts val="400"/>
              </a:spcAft>
              <a:defRPr sz="1400" b="1">
                <a:solidFill>
                  <a:srgbClr val="059669"/>
                </a:solidFill>
              </a:defRPr>
            </a:pPr>
            <a:r>
              <a:t>This review section tests all concepts taught in Part 3:</a:t>
            </a:r>
          </a:p>
          <a:p>
            <a:pPr>
              <a:spcAft>
                <a:spcPts val="400"/>
              </a:spcAft>
              <a:defRPr sz="1000" b="0"/>
            </a:pPr>
          </a:p>
          <a:p>
            <a:pPr>
              <a:spcAft>
                <a:spcPts val="400"/>
              </a:spcAft>
              <a:defRPr sz="1300" b="0"/>
            </a:pPr>
            <a:r>
              <a:t>1. Why affirmative single events require 'was/were able to'</a:t>
            </a:r>
          </a:p>
          <a:p>
            <a:pPr>
              <a:spcAft>
                <a:spcPts val="400"/>
              </a:spcAft>
              <a:defRPr sz="1300" b="0"/>
            </a:pPr>
            <a:r>
              <a:t>2. Negative interchangeability ('couldn't' = 'wasn't able to')</a:t>
            </a:r>
          </a:p>
          <a:p>
            <a:pPr>
              <a:spcAft>
                <a:spcPts val="400"/>
              </a:spcAft>
              <a:defRPr sz="1300" b="0"/>
            </a:pPr>
            <a:r>
              <a:t>3. Sensory perception verbs pairing naturally with 'could'</a:t>
            </a:r>
          </a:p>
          <a:p>
            <a:pPr>
              <a:spcAft>
                <a:spcPts val="400"/>
              </a:spcAft>
              <a:defRPr sz="1300" b="0"/>
            </a:pPr>
            <a:r>
              <a:t>4. Spanish nuance: 'podía' (general) vs 'logró/pudo' (specific)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7C3AED"/>
                </a:solidFill>
              </a:defRPr>
            </a:pPr>
            <a:r>
              <a:t>PART 4 • NARRATIVE SYNTHESIS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0F172A"/>
                </a:solidFill>
              </a:defRPr>
            </a:pPr>
            <a:r>
              <a:t>Part 4: Using Modals in Concert with Other Tenses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64748B"/>
                </a:solidFill>
              </a:defRPr>
            </a:pPr>
            <a:r>
              <a:t>Combining could / able to with Past Continuous and Past Simple to tell rich stories.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2011680"/>
            <a:ext cx="3291840" cy="42062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60120" y="2194560"/>
            <a:ext cx="2834640" cy="38404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0F172A"/>
                </a:solidFill>
              </a:defRPr>
            </a:pPr>
            <a:r>
              <a:t>Pattern 1: While + Triumph</a:t>
            </a:r>
          </a:p>
          <a:p>
            <a:pPr>
              <a:spcAft>
                <a:spcPts val="400"/>
              </a:spcAft>
              <a:defRPr sz="1300" b="1">
                <a:solidFill>
                  <a:srgbClr val="2563EB"/>
                </a:solidFill>
              </a:defRPr>
            </a:pPr>
            <a:r>
              <a:t>While + Continuous $_x000D_ightarrow$ Triumph</a:t>
            </a:r>
          </a:p>
          <a:p>
            <a:pPr>
              <a:spcAft>
                <a:spcPts val="400"/>
              </a:spcAft>
              <a:defRPr sz="800" b="0"/>
            </a:pPr>
          </a:p>
          <a:p>
            <a:pPr>
              <a:spcAft>
                <a:spcPts val="400"/>
              </a:spcAft>
              <a:defRPr sz="1200" b="0"/>
            </a:pPr>
            <a:r>
              <a:t>While [background scene], [was/were able to achieve]</a:t>
            </a:r>
          </a:p>
          <a:p>
            <a:pPr>
              <a:spcAft>
                <a:spcPts val="400"/>
              </a:spcAft>
              <a:defRPr sz="800" b="0"/>
            </a:pPr>
          </a:p>
          <a:p>
            <a:pPr>
              <a:spcAft>
                <a:spcPts val="400"/>
              </a:spcAft>
              <a:defRPr sz="1100" b="0">
                <a:solidFill>
                  <a:srgbClr val="4F46E5"/>
                </a:solidFill>
              </a:defRPr>
            </a:pPr>
            <a:r>
              <a:t>Mientras dormía, logró escapar.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89120" y="2011680"/>
            <a:ext cx="3291840" cy="42062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E11D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17720" y="2194560"/>
            <a:ext cx="2834640" cy="38404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0F172A"/>
                </a:solidFill>
              </a:defRPr>
            </a:pPr>
            <a:r>
              <a:t>Pattern 2: Ongoing Obstacle</a:t>
            </a:r>
          </a:p>
          <a:p>
            <a:pPr>
              <a:spcAft>
                <a:spcPts val="400"/>
              </a:spcAft>
              <a:defRPr sz="1300" b="1">
                <a:solidFill>
                  <a:srgbClr val="E11D48"/>
                </a:solidFill>
              </a:defRPr>
            </a:pPr>
            <a:r>
              <a:t>Couldn't + Continuous Obstacle</a:t>
            </a:r>
          </a:p>
          <a:p>
            <a:pPr>
              <a:spcAft>
                <a:spcPts val="400"/>
              </a:spcAft>
              <a:defRPr sz="800" b="0"/>
            </a:pPr>
          </a:p>
          <a:p>
            <a:pPr>
              <a:spcAft>
                <a:spcPts val="400"/>
              </a:spcAft>
              <a:defRPr sz="1200" b="0"/>
            </a:pPr>
            <a:r>
              <a:t>[Couldn't do X] because [ongoing situation]</a:t>
            </a:r>
          </a:p>
          <a:p>
            <a:pPr>
              <a:spcAft>
                <a:spcPts val="400"/>
              </a:spcAft>
              <a:defRPr sz="800" b="0"/>
            </a:pPr>
          </a:p>
          <a:p>
            <a:pPr>
              <a:spcAft>
                <a:spcPts val="400"/>
              </a:spcAft>
              <a:defRPr sz="1100" b="0">
                <a:solidFill>
                  <a:srgbClr val="4F46E5"/>
                </a:solidFill>
              </a:defRPr>
            </a:pPr>
            <a:r>
              <a:t>No pude escuchar porque todos hablaban.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46720" y="2011680"/>
            <a:ext cx="3291840" cy="42062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7C3A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75320" y="2194560"/>
            <a:ext cx="2834640" cy="38404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0F172A"/>
                </a:solidFill>
              </a:defRPr>
            </a:pPr>
            <a:r>
              <a:t>Pattern 3: Sudden Trigger</a:t>
            </a:r>
          </a:p>
          <a:p>
            <a:pPr>
              <a:spcAft>
                <a:spcPts val="400"/>
              </a:spcAft>
              <a:defRPr sz="1300" b="1">
                <a:solidFill>
                  <a:srgbClr val="7C3AED"/>
                </a:solidFill>
              </a:defRPr>
            </a:pPr>
            <a:r>
              <a:t>When + Simple $_x000D_ightarrow$ Resolution</a:t>
            </a:r>
          </a:p>
          <a:p>
            <a:pPr>
              <a:spcAft>
                <a:spcPts val="400"/>
              </a:spcAft>
              <a:defRPr sz="800" b="0"/>
            </a:pPr>
          </a:p>
          <a:p>
            <a:pPr>
              <a:spcAft>
                <a:spcPts val="400"/>
              </a:spcAft>
              <a:defRPr sz="1200" b="0"/>
            </a:pPr>
            <a:r>
              <a:t>When [sudden trigger], [was able to resolve]</a:t>
            </a:r>
          </a:p>
          <a:p>
            <a:pPr>
              <a:spcAft>
                <a:spcPts val="400"/>
              </a:spcAft>
              <a:defRPr sz="800" b="0"/>
            </a:pPr>
          </a:p>
          <a:p>
            <a:pPr>
              <a:spcAft>
                <a:spcPts val="400"/>
              </a:spcAft>
              <a:defRPr sz="1100" b="0">
                <a:solidFill>
                  <a:srgbClr val="4F46E5"/>
                </a:solidFill>
              </a:defRPr>
            </a:pPr>
            <a:r>
              <a:t>Cuando paró la lluvia, pudimos salir.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7C3AED"/>
                </a:solidFill>
              </a:defRPr>
            </a:pPr>
            <a:r>
              <a:t>PART 4 • PATTERN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0F172A"/>
                </a:solidFill>
              </a:defRPr>
            </a:pPr>
            <a:r>
              <a:t>Pattern 1: While + Past Continuous $_x000D_ightarrow$ Specific Triumph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64748B"/>
                </a:solidFill>
              </a:defRPr>
            </a:pPr>
            <a:r>
              <a:t>While [background action], [Subject] + was/were able to + [Verb].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2011680"/>
            <a:ext cx="5120640" cy="42062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60120" y="2194560"/>
            <a:ext cx="4663440" cy="38404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0F172A"/>
                </a:solidFill>
              </a:defRPr>
            </a:pPr>
            <a:r>
              <a:t>The Distracted Guard</a:t>
            </a:r>
          </a:p>
          <a:p>
            <a:pPr>
              <a:spcAft>
                <a:spcPts val="400"/>
              </a:spcAft>
              <a:defRPr sz="1300" b="1">
                <a:solidFill>
                  <a:srgbClr val="2563EB"/>
                </a:solidFill>
              </a:defRPr>
            </a:pPr>
            <a:r>
              <a:t>• 'While the guard was sleeping, the prisoner was able to escape.'</a:t>
            </a:r>
          </a:p>
          <a:p>
            <a:pPr>
              <a:spcAft>
                <a:spcPts val="400"/>
              </a:spcAft>
              <a:defRPr sz="1100" b="0">
                <a:solidFill>
                  <a:srgbClr val="4F46E5"/>
                </a:solidFill>
              </a:defRPr>
            </a:pPr>
            <a:r>
              <a:t>  (Mientras el guardia estaba durmiendo, el prisionero logró escapar.)</a:t>
            </a:r>
          </a:p>
          <a:p>
            <a:pPr>
              <a:spcAft>
                <a:spcPts val="400"/>
              </a:spcAft>
              <a:defRPr sz="800" b="0"/>
            </a:pPr>
          </a:p>
          <a:p>
            <a:pPr>
              <a:spcAft>
                <a:spcPts val="400"/>
              </a:spcAft>
              <a:defRPr sz="1200" b="0"/>
            </a:pPr>
            <a:r>
              <a:t>Analysis: 'was sleeping' sets the ongoing scene; 'was able to escape' confirms the specific triumph.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17920" y="2011680"/>
            <a:ext cx="5120640" cy="42062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596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46520" y="2194560"/>
            <a:ext cx="4663440" cy="38404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0F172A"/>
                </a:solidFill>
              </a:defRPr>
            </a:pPr>
            <a:r>
              <a:t>The Math Explanation</a:t>
            </a:r>
          </a:p>
          <a:p>
            <a:pPr>
              <a:spcAft>
                <a:spcPts val="400"/>
              </a:spcAft>
              <a:defRPr sz="1300" b="1">
                <a:solidFill>
                  <a:srgbClr val="059669"/>
                </a:solidFill>
              </a:defRPr>
            </a:pPr>
            <a:r>
              <a:t>• 'While the teacher was explaining, Mateo was able to understand the formula.'</a:t>
            </a:r>
          </a:p>
          <a:p>
            <a:pPr>
              <a:spcAft>
                <a:spcPts val="400"/>
              </a:spcAft>
              <a:defRPr sz="1100" b="0">
                <a:solidFill>
                  <a:srgbClr val="4F46E5"/>
                </a:solidFill>
              </a:defRPr>
            </a:pPr>
            <a:r>
              <a:t>  (Mientras el maestro explicaba, Mateo logró entender la fórmula.)</a:t>
            </a:r>
          </a:p>
          <a:p>
            <a:pPr>
              <a:spcAft>
                <a:spcPts val="400"/>
              </a:spcAft>
              <a:defRPr sz="800" b="0"/>
            </a:pPr>
          </a:p>
          <a:p>
            <a:pPr>
              <a:spcAft>
                <a:spcPts val="400"/>
              </a:spcAft>
              <a:defRPr sz="1200" b="0"/>
            </a:pPr>
            <a:r>
              <a:t>Analysis: Ongoing classroom explanation + student's successful understanding.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7C3AED"/>
                </a:solidFill>
              </a:defRPr>
            </a:pPr>
            <a:r>
              <a:t>PART 4 • PATTERN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0F172A"/>
                </a:solidFill>
              </a:defRPr>
            </a:pPr>
            <a:r>
              <a:t>Pattern 2: Couldn't / Wasn't Able To + Because + Continuous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64748B"/>
                </a:solidFill>
              </a:defRPr>
            </a:pPr>
            <a:r>
              <a:t>[Subject] + couldn't + [Verb] + because + [Past Continuous obstacle].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2011680"/>
            <a:ext cx="5120640" cy="42062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E11D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60120" y="2194560"/>
            <a:ext cx="4663440" cy="38404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0F172A"/>
                </a:solidFill>
              </a:defRPr>
            </a:pPr>
            <a:r>
              <a:t>Noisy Hallway Example</a:t>
            </a:r>
          </a:p>
          <a:p>
            <a:pPr>
              <a:spcAft>
                <a:spcPts val="400"/>
              </a:spcAft>
              <a:defRPr sz="1300" b="1">
                <a:solidFill>
                  <a:srgbClr val="E11D48"/>
                </a:solidFill>
              </a:defRPr>
            </a:pPr>
            <a:r>
              <a:t>• 'I couldn't hear the teacher because everyone was talking.'</a:t>
            </a:r>
          </a:p>
          <a:p>
            <a:pPr>
              <a:spcAft>
                <a:spcPts val="400"/>
              </a:spcAft>
              <a:defRPr sz="1100" b="0">
                <a:solidFill>
                  <a:srgbClr val="4F46E5"/>
                </a:solidFill>
              </a:defRPr>
            </a:pPr>
            <a:r>
              <a:t>  (No pude escuchar al maestro porque todos estaban hablando.)</a:t>
            </a:r>
          </a:p>
          <a:p>
            <a:pPr>
              <a:spcAft>
                <a:spcPts val="400"/>
              </a:spcAft>
              <a:defRPr sz="800" b="0"/>
            </a:pPr>
          </a:p>
          <a:p>
            <a:pPr>
              <a:spcAft>
                <a:spcPts val="400"/>
              </a:spcAft>
              <a:defRPr sz="1200" b="0"/>
            </a:pPr>
            <a:r>
              <a:t>Analysis: The continuous action 'was talking' was the direct obstacle.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17920" y="2011680"/>
            <a:ext cx="5120640" cy="42062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E11D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46520" y="2194560"/>
            <a:ext cx="4663440" cy="38404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0F172A"/>
                </a:solidFill>
              </a:defRPr>
            </a:pPr>
            <a:r>
              <a:t>Severe Weather Example</a:t>
            </a:r>
          </a:p>
          <a:p>
            <a:pPr>
              <a:spcAft>
                <a:spcPts val="400"/>
              </a:spcAft>
              <a:defRPr sz="1300" b="1">
                <a:solidFill>
                  <a:srgbClr val="E11D48"/>
                </a:solidFill>
              </a:defRPr>
            </a:pPr>
            <a:r>
              <a:t>• 'We weren't able to play soccer because it was raining all afternoon.'</a:t>
            </a:r>
          </a:p>
          <a:p>
            <a:pPr>
              <a:spcAft>
                <a:spcPts val="400"/>
              </a:spcAft>
              <a:defRPr sz="1100" b="0">
                <a:solidFill>
                  <a:srgbClr val="4F46E5"/>
                </a:solidFill>
              </a:defRPr>
            </a:pPr>
            <a:r>
              <a:t>  (No logramos jugar fútbol porque estuvo lloviendo toda la tarde.)</a:t>
            </a:r>
          </a:p>
          <a:p>
            <a:pPr>
              <a:spcAft>
                <a:spcPts val="400"/>
              </a:spcAft>
              <a:defRPr sz="800" b="0"/>
            </a:pPr>
          </a:p>
          <a:p>
            <a:pPr>
              <a:spcAft>
                <a:spcPts val="400"/>
              </a:spcAft>
              <a:defRPr sz="1200" b="0"/>
            </a:pPr>
            <a:r>
              <a:t>Analysis: Ongoing rain blocked the soccer match.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7C3AED"/>
                </a:solidFill>
              </a:defRPr>
            </a:pPr>
            <a:r>
              <a:t>PART 4 • MASTER ARC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0F172A"/>
                </a:solidFill>
              </a:defRPr>
            </a:pPr>
            <a:r>
              <a:t>The 4-Part Master Narrative Story Arc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64748B"/>
                </a:solidFill>
              </a:defRPr>
            </a:pPr>
            <a:r>
              <a:t>How native speakers weave all four elements together to tell compelling stories.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2011680"/>
            <a:ext cx="2468880" cy="42062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60120" y="2194560"/>
            <a:ext cx="2011680" cy="38404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0F172A"/>
                </a:solidFill>
              </a:defRPr>
            </a:pPr>
            <a:r>
              <a:t>1. Scene Setting</a:t>
            </a:r>
          </a:p>
          <a:p>
            <a:pPr>
              <a:spcAft>
                <a:spcPts val="400"/>
              </a:spcAft>
              <a:defRPr sz="1300" b="1">
                <a:solidFill>
                  <a:srgbClr val="2563EB"/>
                </a:solidFill>
              </a:defRPr>
            </a:pPr>
            <a:r>
              <a:t>Past Continuous</a:t>
            </a:r>
          </a:p>
          <a:p>
            <a:pPr>
              <a:spcAft>
                <a:spcPts val="400"/>
              </a:spcAft>
              <a:defRPr sz="1100" b="0"/>
            </a:pPr>
            <a:r>
              <a:t>Background atmosphere:</a:t>
            </a:r>
          </a:p>
          <a:p>
            <a:pPr>
              <a:spcAft>
                <a:spcPts val="400"/>
              </a:spcAft>
              <a:defRPr sz="1200" b="1"/>
            </a:pPr>
            <a:r>
              <a:t>• 'I was driving home alone at 11 PM...'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474720" y="2011680"/>
            <a:ext cx="2468880" cy="42062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703320" y="2194560"/>
            <a:ext cx="2011680" cy="38404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0F172A"/>
                </a:solidFill>
              </a:defRPr>
            </a:pPr>
            <a:r>
              <a:t>2. Interruption</a:t>
            </a:r>
          </a:p>
          <a:p>
            <a:pPr>
              <a:spcAft>
                <a:spcPts val="400"/>
              </a:spcAft>
              <a:defRPr sz="1300" b="1">
                <a:solidFill>
                  <a:srgbClr val="E11D48"/>
                </a:solidFill>
              </a:defRPr>
            </a:pPr>
            <a:r>
              <a:t>Past Simple</a:t>
            </a:r>
          </a:p>
          <a:p>
            <a:pPr>
              <a:spcAft>
                <a:spcPts val="400"/>
              </a:spcAft>
              <a:defRPr sz="1100" b="0"/>
            </a:pPr>
            <a:r>
              <a:t>Sudden trigger event:</a:t>
            </a:r>
          </a:p>
          <a:p>
            <a:pPr>
              <a:spcAft>
                <a:spcPts val="400"/>
              </a:spcAft>
              <a:defRPr sz="1200" b="1"/>
            </a:pPr>
            <a:r>
              <a:t>• '...when the car suddenly broke down.'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17920" y="2011680"/>
            <a:ext cx="2468880" cy="42062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46520" y="2194560"/>
            <a:ext cx="2011680" cy="38404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0F172A"/>
                </a:solidFill>
              </a:defRPr>
            </a:pPr>
            <a:r>
              <a:t>3. Perception</a:t>
            </a:r>
          </a:p>
          <a:p>
            <a:pPr>
              <a:spcAft>
                <a:spcPts val="400"/>
              </a:spcAft>
              <a:defRPr sz="1300" b="1">
                <a:solidFill>
                  <a:srgbClr val="7C3AED"/>
                </a:solidFill>
              </a:defRPr>
            </a:pPr>
            <a:r>
              <a:t>Could + Sense</a:t>
            </a:r>
          </a:p>
          <a:p>
            <a:pPr>
              <a:spcAft>
                <a:spcPts val="400"/>
              </a:spcAft>
              <a:defRPr sz="1100" b="0"/>
            </a:pPr>
            <a:r>
              <a:t>Sensory reaction:</a:t>
            </a:r>
          </a:p>
          <a:p>
            <a:pPr>
              <a:spcAft>
                <a:spcPts val="400"/>
              </a:spcAft>
              <a:defRPr sz="1200" b="1"/>
            </a:pPr>
            <a:r>
              <a:t>• 'I could smell smoke coming from under the hood...'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961120" y="2011680"/>
            <a:ext cx="2468880" cy="42062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189720" y="2194560"/>
            <a:ext cx="2011680" cy="38404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0F172A"/>
                </a:solidFill>
              </a:defRPr>
            </a:pPr>
            <a:r>
              <a:t>4. Triumph</a:t>
            </a:r>
          </a:p>
          <a:p>
            <a:pPr>
              <a:spcAft>
                <a:spcPts val="400"/>
              </a:spcAft>
              <a:defRPr sz="1300" b="1">
                <a:solidFill>
                  <a:srgbClr val="059669"/>
                </a:solidFill>
              </a:defRPr>
            </a:pPr>
            <a:r>
              <a:t>Was Able To</a:t>
            </a:r>
          </a:p>
          <a:p>
            <a:pPr>
              <a:spcAft>
                <a:spcPts val="400"/>
              </a:spcAft>
              <a:defRPr sz="1100" b="0"/>
            </a:pPr>
            <a:r>
              <a:t>Specific resolution:</a:t>
            </a:r>
          </a:p>
          <a:p>
            <a:pPr>
              <a:spcAft>
                <a:spcPts val="400"/>
              </a:spcAft>
              <a:defRPr sz="1200" b="1"/>
            </a:pPr>
            <a:r>
              <a:t>• '...but I was able to call a tow truck safely.'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059669"/>
                </a:solidFill>
              </a:defRPr>
            </a:pPr>
            <a:r>
              <a:t>PART 4 • REVIEW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0F172A"/>
                </a:solidFill>
              </a:defRPr>
            </a:pPr>
            <a:r>
              <a:t>Review 4: Modals with Continuous &amp; Simple (10 Questions)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64748B"/>
                </a:solidFill>
              </a:defRPr>
            </a:pPr>
            <a:r>
              <a:t>Test while/when multi-clause sentences and narrative fluency.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2011680"/>
            <a:ext cx="10698480" cy="42062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596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60120" y="2194560"/>
            <a:ext cx="10241280" cy="38404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0F172A"/>
                </a:solidFill>
              </a:defRPr>
            </a:pPr>
            <a:r>
              <a:t>Classroom Practice Session (10 Interactive Questions)</a:t>
            </a:r>
          </a:p>
          <a:p>
            <a:pPr>
              <a:spcAft>
                <a:spcPts val="400"/>
              </a:spcAft>
              <a:defRPr sz="1400" b="1">
                <a:solidFill>
                  <a:srgbClr val="059669"/>
                </a:solidFill>
              </a:defRPr>
            </a:pPr>
            <a:r>
              <a:t>This review section tests all concepts taught in Part 4:</a:t>
            </a:r>
          </a:p>
          <a:p>
            <a:pPr>
              <a:spcAft>
                <a:spcPts val="400"/>
              </a:spcAft>
              <a:defRPr sz="1000" b="0"/>
            </a:pPr>
          </a:p>
          <a:p>
            <a:pPr>
              <a:spcAft>
                <a:spcPts val="400"/>
              </a:spcAft>
              <a:defRPr sz="1300" b="0"/>
            </a:pPr>
            <a:r>
              <a:t>1. While + Past Continuous followed by specific achievements</a:t>
            </a:r>
          </a:p>
          <a:p>
            <a:pPr>
              <a:spcAft>
                <a:spcPts val="400"/>
              </a:spcAft>
              <a:defRPr sz="1300" b="0"/>
            </a:pPr>
            <a:r>
              <a:t>2. Modal inability caused by continuous background obstacles</a:t>
            </a:r>
          </a:p>
          <a:p>
            <a:pPr>
              <a:spcAft>
                <a:spcPts val="400"/>
              </a:spcAft>
              <a:defRPr sz="1300" b="0"/>
            </a:pPr>
            <a:r>
              <a:t>3. When + Past Simple triggers leading to successful outcomes</a:t>
            </a:r>
          </a:p>
          <a:p>
            <a:pPr>
              <a:spcAft>
                <a:spcPts val="400"/>
              </a:spcAft>
              <a:defRPr sz="1300" b="0"/>
            </a:pPr>
            <a:r>
              <a:t>4. Full 4-stage narrative synthesis and storytelling flow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7C3AED"/>
                </a:solidFill>
              </a:defRPr>
            </a:pPr>
            <a:r>
              <a:t>PRACTICE STUDIO • 30 SCENARIOS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0F172A"/>
                </a:solidFill>
              </a:defRPr>
            </a:pPr>
            <a:r>
              <a:t>Dedicated Past Ability Sentence Builder Studio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64748B"/>
                </a:solidFill>
              </a:defRPr>
            </a:pPr>
            <a:r>
              <a:t>30 interactive sentence construction challenges with random student picker.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2011680"/>
            <a:ext cx="5120640" cy="42062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7C3A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60120" y="2194560"/>
            <a:ext cx="4663440" cy="38404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0F172A"/>
                </a:solidFill>
              </a:defRPr>
            </a:pPr>
            <a:r>
              <a:t>Studio Practice Features</a:t>
            </a:r>
          </a:p>
          <a:p>
            <a:pPr>
              <a:spcAft>
                <a:spcPts val="400"/>
              </a:spcAft>
              <a:defRPr sz="1300" b="1">
                <a:solidFill>
                  <a:srgbClr val="7C3AED"/>
                </a:solidFill>
              </a:defRPr>
            </a:pPr>
            <a:r>
              <a:t>• 30 Dedicated Modal Scenarios</a:t>
            </a:r>
          </a:p>
          <a:p>
            <a:pPr>
              <a:spcAft>
                <a:spcPts val="400"/>
              </a:spcAft>
              <a:defRPr sz="1200" b="0"/>
            </a:pPr>
            <a:r>
              <a:t>• 5 Practice Categories (6 prompts each):</a:t>
            </a:r>
          </a:p>
          <a:p>
            <a:pPr>
              <a:spcAft>
                <a:spcPts val="400"/>
              </a:spcAft>
              <a:defRPr sz="1100" b="0"/>
            </a:pPr>
            <a:r>
              <a:t>   1. 'Could' General Ability (6)</a:t>
            </a:r>
          </a:p>
          <a:p>
            <a:pPr>
              <a:spcAft>
                <a:spcPts val="400"/>
              </a:spcAft>
              <a:defRPr sz="1100" b="0"/>
            </a:pPr>
            <a:r>
              <a:t>   2. 'Was/Were Able To' Specific Success (6)</a:t>
            </a:r>
          </a:p>
          <a:p>
            <a:pPr>
              <a:spcAft>
                <a:spcPts val="400"/>
              </a:spcAft>
              <a:defRPr sz="1100" b="0"/>
            </a:pPr>
            <a:r>
              <a:t>   3. The Specificity Difference (6)</a:t>
            </a:r>
          </a:p>
          <a:p>
            <a:pPr>
              <a:spcAft>
                <a:spcPts val="400"/>
              </a:spcAft>
              <a:defRPr sz="1100" b="0"/>
            </a:pPr>
            <a:r>
              <a:t>   4. While + Continuous + Modals (6)</a:t>
            </a:r>
          </a:p>
          <a:p>
            <a:pPr>
              <a:spcAft>
                <a:spcPts val="400"/>
              </a:spcAft>
              <a:defRPr sz="1100" b="0"/>
            </a:pPr>
            <a:r>
              <a:t>   5. Complex Narrative Synthesis (6)</a:t>
            </a:r>
          </a:p>
          <a:p>
            <a:pPr>
              <a:spcAft>
                <a:spcPts val="400"/>
              </a:spcAft>
              <a:defRPr sz="1200" b="0"/>
            </a:pPr>
            <a:r>
              <a:t>• Random Student Picker (18 names)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17920" y="2011680"/>
            <a:ext cx="5120640" cy="42062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46520" y="2194560"/>
            <a:ext cx="4663440" cy="38404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0F172A"/>
                </a:solidFill>
              </a:defRPr>
            </a:pPr>
            <a:r>
              <a:t>Interactive Classroom Routine</a:t>
            </a:r>
          </a:p>
          <a:p>
            <a:pPr>
              <a:spcAft>
                <a:spcPts val="400"/>
              </a:spcAft>
              <a:defRPr sz="1300" b="1">
                <a:solidFill>
                  <a:srgbClr val="2563EB"/>
                </a:solidFill>
              </a:defRPr>
            </a:pPr>
            <a:r>
              <a:t>1. Teacher projects the Spanish challenge:</a:t>
            </a:r>
          </a:p>
          <a:p>
            <a:pPr>
              <a:spcAft>
                <a:spcPts val="400"/>
              </a:spcAft>
              <a:defRPr sz="1200" b="0">
                <a:solidFill>
                  <a:srgbClr val="4F46E5"/>
                </a:solidFill>
              </a:defRPr>
            </a:pPr>
            <a:r>
              <a:t>   'Aunque había tráfico, logramos llegar a tiempo.'</a:t>
            </a:r>
          </a:p>
          <a:p>
            <a:pPr>
              <a:spcAft>
                <a:spcPts val="400"/>
              </a:spcAft>
              <a:defRPr sz="800" b="0"/>
            </a:pPr>
          </a:p>
          <a:p>
            <a:pPr>
              <a:spcAft>
                <a:spcPts val="400"/>
              </a:spcAft>
              <a:defRPr sz="1300" b="1">
                <a:solidFill>
                  <a:srgbClr val="2563EB"/>
                </a:solidFill>
              </a:defRPr>
            </a:pPr>
            <a:r>
              <a:t>2. Selected student builds the English sentence:</a:t>
            </a:r>
          </a:p>
          <a:p>
            <a:pPr>
              <a:spcAft>
                <a:spcPts val="400"/>
              </a:spcAft>
              <a:defRPr sz="1200" b="1">
                <a:solidFill>
                  <a:srgbClr val="059669"/>
                </a:solidFill>
              </a:defRPr>
            </a:pPr>
            <a:r>
              <a:t>   [ Despite traffic, ] + [ we ] + [ were able to arrive ] + [ on time. ]</a:t>
            </a:r>
          </a:p>
          <a:p>
            <a:pPr>
              <a:spcAft>
                <a:spcPts val="400"/>
              </a:spcAft>
              <a:defRPr sz="800" b="0"/>
            </a:pPr>
          </a:p>
          <a:p>
            <a:pPr>
              <a:spcAft>
                <a:spcPts val="400"/>
              </a:spcAft>
              <a:defRPr sz="1300" b="1">
                <a:solidFill>
                  <a:srgbClr val="2563EB"/>
                </a:solidFill>
              </a:defRPr>
            </a:pPr>
            <a:r>
              <a:t>3. Instant verification, sound effects &amp; rotation!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7C3AED"/>
                </a:solidFill>
              </a:defRPr>
            </a:pPr>
            <a:r>
              <a:t>MASTERY TIPS • NATIVE SECRETS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0F172A"/>
                </a:solidFill>
              </a:defRPr>
            </a:pPr>
            <a:r>
              <a:t>Common Pitfalls &amp; Pro Fluency Tips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64748B"/>
                </a:solidFill>
              </a:defRPr>
            </a:pPr>
            <a:r>
              <a:t>The 3 key mental checks to sound 100% natural and score high on exams.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2011680"/>
            <a:ext cx="3291840" cy="42062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E11D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60120" y="2194560"/>
            <a:ext cx="2834640" cy="38404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0F172A"/>
                </a:solidFill>
              </a:defRPr>
            </a:pPr>
            <a:r>
              <a:t>1. The 'NO TO' Rule</a:t>
            </a:r>
          </a:p>
          <a:p>
            <a:pPr>
              <a:spcAft>
                <a:spcPts val="400"/>
              </a:spcAft>
              <a:defRPr sz="1300" b="1">
                <a:solidFill>
                  <a:srgbClr val="E11D48"/>
                </a:solidFill>
              </a:defRPr>
            </a:pPr>
            <a:r>
              <a:t>Never say 'could to'!</a:t>
            </a:r>
          </a:p>
          <a:p>
            <a:pPr>
              <a:spcAft>
                <a:spcPts val="400"/>
              </a:spcAft>
              <a:defRPr sz="800" b="0"/>
            </a:pPr>
          </a:p>
          <a:p>
            <a:pPr>
              <a:spcAft>
                <a:spcPts val="400"/>
              </a:spcAft>
              <a:defRPr sz="1200" b="0"/>
            </a:pPr>
            <a:r>
              <a:t>Modal verbs connect directly to the verb without 'to':</a:t>
            </a:r>
          </a:p>
          <a:p>
            <a:pPr>
              <a:spcAft>
                <a:spcPts val="400"/>
              </a:spcAft>
              <a:defRPr sz="1200" b="1">
                <a:solidFill>
                  <a:srgbClr val="059669"/>
                </a:solidFill>
              </a:defRPr>
            </a:pPr>
            <a:r>
              <a:t>✔️ could swim</a:t>
            </a:r>
          </a:p>
          <a:p>
            <a:pPr>
              <a:spcAft>
                <a:spcPts val="400"/>
              </a:spcAft>
              <a:defRPr sz="1200" b="1">
                <a:solidFill>
                  <a:srgbClr val="059669"/>
                </a:solidFill>
              </a:defRPr>
            </a:pPr>
            <a:r>
              <a:t>✔️ could speak</a:t>
            </a:r>
          </a:p>
          <a:p>
            <a:pPr>
              <a:spcAft>
                <a:spcPts val="400"/>
              </a:spcAft>
              <a:defRPr sz="1200" b="0">
                <a:solidFill>
                  <a:srgbClr val="E11D48"/>
                </a:solidFill>
              </a:defRPr>
            </a:pPr>
            <a:r>
              <a:t>❌ could to swim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89120" y="2011680"/>
            <a:ext cx="3291840" cy="42062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D9770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17720" y="2194560"/>
            <a:ext cx="2834640" cy="38404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0F172A"/>
                </a:solidFill>
              </a:defRPr>
            </a:pPr>
            <a:r>
              <a:t>2. Single Successes</a:t>
            </a:r>
          </a:p>
          <a:p>
            <a:pPr>
              <a:spcAft>
                <a:spcPts val="400"/>
              </a:spcAft>
              <a:defRPr sz="1300" b="1">
                <a:solidFill>
                  <a:srgbClr val="D97706"/>
                </a:solidFill>
              </a:defRPr>
            </a:pPr>
            <a:r>
              <a:t>Don't use 'could' for single wins!</a:t>
            </a:r>
          </a:p>
          <a:p>
            <a:pPr>
              <a:spcAft>
                <a:spcPts val="400"/>
              </a:spcAft>
              <a:defRPr sz="800" b="0"/>
            </a:pPr>
          </a:p>
          <a:p>
            <a:pPr>
              <a:spcAft>
                <a:spcPts val="400"/>
              </a:spcAft>
              <a:defRPr sz="1200" b="0"/>
            </a:pPr>
            <a:r>
              <a:t>For an affirmative single triumph, use 'was/were able to':</a:t>
            </a:r>
          </a:p>
          <a:p>
            <a:pPr>
              <a:spcAft>
                <a:spcPts val="400"/>
              </a:spcAft>
              <a:defRPr sz="1200" b="1">
                <a:solidFill>
                  <a:srgbClr val="059669"/>
                </a:solidFill>
              </a:defRPr>
            </a:pPr>
            <a:r>
              <a:t>✔️ was able to pass</a:t>
            </a:r>
          </a:p>
          <a:p>
            <a:pPr>
              <a:spcAft>
                <a:spcPts val="400"/>
              </a:spcAft>
              <a:defRPr sz="1200" b="0">
                <a:solidFill>
                  <a:srgbClr val="E11D48"/>
                </a:solidFill>
              </a:defRPr>
            </a:pPr>
            <a:r>
              <a:t>❌ could pass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46720" y="2011680"/>
            <a:ext cx="3291840" cy="42062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7C3A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75320" y="2194560"/>
            <a:ext cx="2834640" cy="38404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0F172A"/>
                </a:solidFill>
              </a:defRPr>
            </a:pPr>
            <a:r>
              <a:t>3. Perception Verbs</a:t>
            </a:r>
          </a:p>
          <a:p>
            <a:pPr>
              <a:spcAft>
                <a:spcPts val="400"/>
              </a:spcAft>
              <a:defRPr sz="1300" b="1">
                <a:solidFill>
                  <a:srgbClr val="7C3AED"/>
                </a:solidFill>
              </a:defRPr>
            </a:pPr>
            <a:r>
              <a:t>'Could' loves the senses!</a:t>
            </a:r>
          </a:p>
          <a:p>
            <a:pPr>
              <a:spcAft>
                <a:spcPts val="400"/>
              </a:spcAft>
              <a:defRPr sz="800" b="0"/>
            </a:pPr>
          </a:p>
          <a:p>
            <a:pPr>
              <a:spcAft>
                <a:spcPts val="400"/>
              </a:spcAft>
              <a:defRPr sz="1200" b="0"/>
            </a:pPr>
            <a:r>
              <a:t>Use 'could' freely for 1-second sensory sensations:</a:t>
            </a:r>
          </a:p>
          <a:p>
            <a:pPr>
              <a:spcAft>
                <a:spcPts val="400"/>
              </a:spcAft>
              <a:defRPr sz="1200" b="1">
                <a:solidFill>
                  <a:srgbClr val="059669"/>
                </a:solidFill>
              </a:defRPr>
            </a:pPr>
            <a:r>
              <a:t>✔️ could see the fireworks</a:t>
            </a:r>
          </a:p>
          <a:p>
            <a:pPr>
              <a:spcAft>
                <a:spcPts val="400"/>
              </a:spcAft>
              <a:defRPr sz="1200" b="1">
                <a:solidFill>
                  <a:srgbClr val="059669"/>
                </a:solidFill>
              </a:defRPr>
            </a:pPr>
            <a:r>
              <a:t>✔️ could smell the coffee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7C3AED"/>
                </a:solidFill>
              </a:defRPr>
            </a:pPr>
            <a:r>
              <a:t>MASTER EVALUATION • PART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0F172A"/>
                </a:solidFill>
              </a:defRPr>
            </a:pPr>
            <a:r>
              <a:t>Final Master Evaluation: Part 1 (10 Questions)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64748B"/>
                </a:solidFill>
              </a:defRPr>
            </a:pPr>
            <a:r>
              <a:t>Comprehensive evaluation across all modal &amp; narrative concepts.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2011680"/>
            <a:ext cx="10698480" cy="42062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7C3A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60120" y="2194560"/>
            <a:ext cx="10241280" cy="38404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0F172A"/>
                </a:solidFill>
              </a:defRPr>
            </a:pPr>
            <a:r>
              <a:t>Part 1: Comprehensive Synthesis (10 Questions)</a:t>
            </a:r>
          </a:p>
          <a:p>
            <a:pPr>
              <a:spcAft>
                <a:spcPts val="400"/>
              </a:spcAft>
              <a:defRPr sz="1400" b="1">
                <a:solidFill>
                  <a:srgbClr val="7C3AED"/>
                </a:solidFill>
              </a:defRPr>
            </a:pPr>
            <a:r>
              <a:t>This 10-question evaluation tests:</a:t>
            </a:r>
          </a:p>
          <a:p>
            <a:pPr>
              <a:spcAft>
                <a:spcPts val="400"/>
              </a:spcAft>
              <a:defRPr sz="1000" b="0"/>
            </a:pPr>
          </a:p>
          <a:p>
            <a:pPr>
              <a:spcAft>
                <a:spcPts val="400"/>
              </a:spcAft>
              <a:defRPr sz="1300" b="0"/>
            </a:pPr>
            <a:r>
              <a:t>• General childhood abilities with 'could'</a:t>
            </a:r>
          </a:p>
          <a:p>
            <a:pPr>
              <a:spcAft>
                <a:spcPts val="400"/>
              </a:spcAft>
              <a:defRPr sz="1300" b="0"/>
            </a:pPr>
            <a:r>
              <a:t>• Specific emergency achievements with 'was/were able to'</a:t>
            </a:r>
          </a:p>
          <a:p>
            <a:pPr>
              <a:spcAft>
                <a:spcPts val="400"/>
              </a:spcAft>
              <a:defRPr sz="1300" b="0"/>
            </a:pPr>
            <a:r>
              <a:t>• Negative forms ('couldn't' vs 'wasn't able to')</a:t>
            </a:r>
          </a:p>
          <a:p>
            <a:pPr>
              <a:spcAft>
                <a:spcPts val="400"/>
              </a:spcAft>
              <a:defRPr sz="1300" b="0"/>
            </a:pPr>
            <a:r>
              <a:t>• Sensory perception exceptions (see, hear, smell)</a:t>
            </a:r>
          </a:p>
          <a:p>
            <a:pPr>
              <a:spcAft>
                <a:spcPts val="400"/>
              </a:spcAft>
              <a:defRPr sz="1300" b="0"/>
            </a:pPr>
            <a:r>
              <a:t>• Background continuous actions with while/when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7C3AED"/>
                </a:solidFill>
              </a:defRPr>
            </a:pPr>
            <a:r>
              <a:t>MASTER EVALUATION • PART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0F172A"/>
                </a:solidFill>
              </a:defRPr>
            </a:pPr>
            <a:r>
              <a:t>Final Master Evaluation: Part 2 (10 Questions)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64748B"/>
                </a:solidFill>
              </a:defRPr>
            </a:pPr>
            <a:r>
              <a:t>Advanced multi-clause synthesis and real-world storytelling.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2011680"/>
            <a:ext cx="10698480" cy="42062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7C3A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60120" y="2194560"/>
            <a:ext cx="10241280" cy="38404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0F172A"/>
                </a:solidFill>
              </a:defRPr>
            </a:pPr>
            <a:r>
              <a:t>Part 2: Advanced Fluency &amp; Storytelling (10 Questions)</a:t>
            </a:r>
          </a:p>
          <a:p>
            <a:pPr>
              <a:spcAft>
                <a:spcPts val="400"/>
              </a:spcAft>
              <a:defRPr sz="1400" b="1">
                <a:solidFill>
                  <a:srgbClr val="7C3AED"/>
                </a:solidFill>
              </a:defRPr>
            </a:pPr>
            <a:r>
              <a:t>This 10-question evaluation tests:</a:t>
            </a:r>
          </a:p>
          <a:p>
            <a:pPr>
              <a:spcAft>
                <a:spcPts val="400"/>
              </a:spcAft>
              <a:defRPr sz="1000" b="0"/>
            </a:pPr>
          </a:p>
          <a:p>
            <a:pPr>
              <a:spcAft>
                <a:spcPts val="400"/>
              </a:spcAft>
              <a:defRPr sz="1300" b="0"/>
            </a:pPr>
            <a:r>
              <a:t>• Complex multi-clause narrative synthesis</a:t>
            </a:r>
          </a:p>
          <a:p>
            <a:pPr>
              <a:spcAft>
                <a:spcPts val="400"/>
              </a:spcAft>
              <a:defRPr sz="1300" b="0"/>
            </a:pPr>
            <a:r>
              <a:t>• Cause-and-effect with continuous obstacles</a:t>
            </a:r>
          </a:p>
          <a:p>
            <a:pPr>
              <a:spcAft>
                <a:spcPts val="400"/>
              </a:spcAft>
              <a:defRPr sz="1300" b="0"/>
            </a:pPr>
            <a:r>
              <a:t>• Nuanced Spanish-to-English translations (podía vs logró/pudo)</a:t>
            </a:r>
          </a:p>
          <a:p>
            <a:pPr>
              <a:spcAft>
                <a:spcPts val="400"/>
              </a:spcAft>
              <a:defRPr sz="1300" b="0"/>
            </a:pPr>
            <a:r>
              <a:t>• Native speaker accuracy and fluency mastery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1371600"/>
            <a:ext cx="10362895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800" b="1">
                <a:solidFill>
                  <a:srgbClr val="A78BFA"/>
                </a:solidFill>
              </a:defRPr>
            </a:pPr>
            <a:r>
              <a:t>🎓 🏆 🎆 MASTERCLASS COMPLETED!</a:t>
            </a:r>
          </a:p>
          <a:p>
            <a:pPr>
              <a:spcAft>
                <a:spcPts val="1600"/>
              </a:spcAft>
              <a:defRPr sz="2200" b="1">
                <a:solidFill>
                  <a:srgbClr val="FFFFFF"/>
                </a:solidFill>
              </a:defRPr>
            </a:pPr>
            <a:r>
              <a:t>Past Ability Mastery Certificate</a:t>
            </a:r>
          </a:p>
          <a:p>
            <a:pPr>
              <a:defRPr sz="1400">
                <a:solidFill>
                  <a:srgbClr val="E2E8F0"/>
                </a:solidFill>
              </a:defRPr>
            </a:pPr>
            <a:r>
              <a:t>Congratulations! You have successfully mastered:</a:t>
            </a:r>
            <a:br/>
            <a:r>
              <a:t>✅ Modal 'Could' for General Past Ability (Podía / Sabía)</a:t>
            </a:r>
            <a:br/>
            <a:r>
              <a:t>✅ 'Was / Were Able To' for Specific Past Achievements (Logró / Pudo)</a:t>
            </a:r>
            <a:br/>
            <a:r>
              <a:t>✅ The Affirmative Specificity Rule &amp; Negative Interchangeability</a:t>
            </a:r>
            <a:br/>
            <a:r>
              <a:t>✅ Sensory Perception Exceptions with Could (see, hear, smell, feel)</a:t>
            </a:r>
            <a:br/>
            <a:r>
              <a:t>✅ Complex Multi-Clause Storytelling with Past Continuous &amp; Simple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