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60A5FA"/>
                </a:solidFill>
              </a:defRPr>
            </a:pPr>
            <a:r>
              <a:t>⚡ ENGLISH GRAMMAR MASTERCLASS</a:t>
            </a:r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</a:defRPr>
            </a:pPr>
            <a:r>
              <a:t>Past Verbs, Continuous &amp; Past Modals</a:t>
            </a:r>
          </a:p>
          <a:p>
            <a:pPr>
              <a:spcAft>
                <a:spcPts val="2800"/>
              </a:spcAft>
              <a:defRPr sz="1600">
                <a:solidFill>
                  <a:srgbClr val="CBD5E1"/>
                </a:solidFill>
              </a:defRPr>
            </a:pPr>
            <a:r>
              <a:t>Comprehensive Bilingual Learning System for A1-A2 Students • Includes Spanish Equivalencies</a:t>
            </a:r>
          </a:p>
          <a:p>
            <a:pPr>
              <a:defRPr sz="1300">
                <a:solidFill>
                  <a:srgbClr val="94A3B8"/>
                </a:solidFill>
              </a:defRPr>
            </a:pPr>
            <a:r>
              <a:t>• Lesson 1: Past Continuous Form &amp; Spelling Rules (40 Practice Questions)</a:t>
            </a:r>
            <a:br/>
            <a:r>
              <a:t>• Practice Studio: 60-Prompt Interactive Sentence Builder with Student Picker</a:t>
            </a:r>
            <a:br/>
            <a:r>
              <a:t>• Lesson 2: Past Simple vs. Past Continuous &amp; Signal Words (20 Practice Questions)</a:t>
            </a:r>
            <a:br/>
            <a:r>
              <a:t>• Lesson 3: Past Modals: 'Could' vs 'Was/Were Able To' (30 Practice Questions)</a:t>
            </a:r>
            <a:br/>
            <a:r>
              <a:t>• Lesson 4: Multi-Clause Narrative Integration &amp; Master Reviews (20 Practice Questions)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CORE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What is the Past Continuous?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Expressing actions in progress at a specific moment in the past.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Core Mental Picture</a:t>
            </a:r>
          </a:p>
          <a:p>
            <a:pPr>
              <a:spcAft>
                <a:spcPts val="400"/>
              </a:spcAft>
              <a:defRPr sz="1300" b="0"/>
            </a:pPr>
            <a:r>
              <a:t>Imagine pausing a video at 7:00 PM yesterday.</a:t>
            </a:r>
          </a:p>
          <a:p>
            <a:pPr>
              <a:spcAft>
                <a:spcPts val="400"/>
              </a:spcAft>
              <a:defRPr sz="1300" b="0"/>
            </a:pPr>
            <a:r>
              <a:t>What was someone in the middle of doing?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Example 1: 'Yesterday at 7:00 PM, I was cooking dinner.'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(Ayer a las 7:00 PM, yo estaba cocinando la cena.)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Example 2: 'They were studying English all afternoon.'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(Ellos estaban estudiando inglés toda la tarde.)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Spanish Bridge</a:t>
            </a:r>
          </a:p>
          <a:p>
            <a:pPr>
              <a:spcAft>
                <a:spcPts val="400"/>
              </a:spcAft>
              <a:defRPr sz="1300" b="1"/>
            </a:pPr>
            <a:r>
              <a:t>En español equivale a decir: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estaba / estabas / estábamos / estaban + verbo en -ando / -iendo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200" b="0"/>
            </a:pPr>
            <a:r>
              <a:t>• I was reading = Yo estaba leyendo</a:t>
            </a:r>
          </a:p>
          <a:p>
            <a:pPr>
              <a:spcAft>
                <a:spcPts val="400"/>
              </a:spcAft>
              <a:defRPr sz="1200" b="0"/>
            </a:pPr>
            <a:r>
              <a:t>• You were working = Tú estabas trabajando</a:t>
            </a:r>
          </a:p>
          <a:p>
            <a:pPr>
              <a:spcAft>
                <a:spcPts val="400"/>
              </a:spcAft>
              <a:defRPr sz="1200" b="0"/>
            </a:pPr>
            <a:r>
              <a:t>• She was sleeping = Ella estaba durmiendo</a:t>
            </a:r>
          </a:p>
          <a:p>
            <a:pPr>
              <a:spcAft>
                <a:spcPts val="400"/>
              </a:spcAft>
              <a:defRPr sz="1200" b="0"/>
            </a:pPr>
            <a:r>
              <a:t>• We were playing = Nosotros estábamos jugando</a:t>
            </a:r>
          </a:p>
          <a:p>
            <a:pPr>
              <a:spcAft>
                <a:spcPts val="400"/>
              </a:spcAft>
              <a:defRPr sz="1200" b="0"/>
            </a:pPr>
            <a:r>
              <a:t>• They were eating = Ellos estaban comiendo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THE GOLDEN FORMULA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Affirmative Formula Ribbon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was/were + Verb-ing + Complement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Formula Breakdown</a:t>
            </a:r>
          </a:p>
          <a:p>
            <a:pPr>
              <a:spcAft>
                <a:spcPts val="400"/>
              </a:spcAft>
              <a:defRPr sz="1600" b="1">
                <a:solidFill>
                  <a:srgbClr val="2563EB"/>
                </a:solidFill>
              </a:defRPr>
            </a:pPr>
            <a:r>
              <a:t>[ SUBJECT ]  +  [ WAS / WERE ]  +  [ VERB-ING ]  +  [ COMPLEMENT ]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Sujeto                Estaba / Estaban           Verbo (-ando/-iendo)     Lugar / Tiempo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Example: She + was + studying + English at 8 PM.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Traducción: Ella estaba estudiando inglés a las 8 PM.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I was eating tacos.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Yo estaba comiendo tacos.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Third Person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Carlos was driving home.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Carlos estaba manejando a casa.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They were watching a movie.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Ellos estaban viendo una película.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SUBJECT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Subject Matching: WAS vs. WERE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Match singular subjects with WAS and plural subjects (and YOU) with WERE.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Use WAS with Singular Subjects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I was  →  Yo estaba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He was  →  Él estaba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She was  →  Ella estaba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It was  →  (Cosa/Clima) Estaba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Carlos was  →  Carlos (He) estaba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The dog was  →  El perro (It) estaba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Use WERE with Plural &amp; YOU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You were  →  Tú estabas / Ustedes estaban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We were  →  Nosotros estábamos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They were  →  Ellos estaban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Ana and Luis were  →  Ellos (They) estaban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The students were  →  Los alumnos estaban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SPELLING MASTERCLASS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Verb-to-Gerund Spelling Rules (-ing)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4 simple rules to transform base verbs into continuous form.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1: Standard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Just add -ing</a:t>
            </a:r>
          </a:p>
          <a:p>
            <a:pPr>
              <a:spcAft>
                <a:spcPts val="400"/>
              </a:spcAft>
              <a:defRPr sz="1100" b="0"/>
            </a:pPr>
            <a:r>
              <a:t>For most verbs:</a:t>
            </a:r>
          </a:p>
          <a:p>
            <a:pPr>
              <a:spcAft>
                <a:spcPts val="400"/>
              </a:spcAft>
              <a:defRPr sz="1200" b="1"/>
            </a:pPr>
            <a:r>
              <a:t>• play → playing</a:t>
            </a:r>
          </a:p>
          <a:p>
            <a:pPr>
              <a:spcAft>
                <a:spcPts val="400"/>
              </a:spcAft>
              <a:defRPr sz="1200" b="1"/>
            </a:pPr>
            <a:r>
              <a:t>• cook → cooking</a:t>
            </a:r>
          </a:p>
          <a:p>
            <a:pPr>
              <a:spcAft>
                <a:spcPts val="400"/>
              </a:spcAft>
              <a:defRPr sz="1200" b="1"/>
            </a:pPr>
            <a:r>
              <a:t>• read → reading</a:t>
            </a:r>
          </a:p>
          <a:p>
            <a:pPr>
              <a:spcAft>
                <a:spcPts val="400"/>
              </a:spcAft>
              <a:defRPr sz="1200" b="1"/>
            </a:pPr>
            <a:r>
              <a:t>• watch → watching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033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2: Silent -e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Drop the -e</a:t>
            </a:r>
          </a:p>
          <a:p>
            <a:pPr>
              <a:spcAft>
                <a:spcPts val="400"/>
              </a:spcAft>
              <a:defRPr sz="1100" b="0"/>
            </a:pPr>
            <a:r>
              <a:t>Delete 'e' + ing:</a:t>
            </a:r>
          </a:p>
          <a:p>
            <a:pPr>
              <a:spcAft>
                <a:spcPts val="400"/>
              </a:spcAft>
              <a:defRPr sz="1200" b="1"/>
            </a:pPr>
            <a:r>
              <a:t>• make → making</a:t>
            </a:r>
          </a:p>
          <a:p>
            <a:pPr>
              <a:spcAft>
                <a:spcPts val="400"/>
              </a:spcAft>
              <a:defRPr sz="1200" b="1"/>
            </a:pPr>
            <a:r>
              <a:t>• drive → driving</a:t>
            </a:r>
          </a:p>
          <a:p>
            <a:pPr>
              <a:spcAft>
                <a:spcPts val="400"/>
              </a:spcAft>
              <a:defRPr sz="1200" b="1"/>
            </a:pPr>
            <a:r>
              <a:t>• dance → dancing</a:t>
            </a:r>
          </a:p>
          <a:p>
            <a:pPr>
              <a:spcAft>
                <a:spcPts val="400"/>
              </a:spcAft>
              <a:defRPr sz="1200" b="1"/>
            </a:pPr>
            <a:r>
              <a:t>• write → writing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3: CVC Double</a:t>
            </a:r>
          </a:p>
          <a:p>
            <a:pPr>
              <a:spcAft>
                <a:spcPts val="400"/>
              </a:spcAft>
              <a:defRPr sz="1200" b="1">
                <a:solidFill>
                  <a:srgbClr val="D97706"/>
                </a:solidFill>
              </a:defRPr>
            </a:pPr>
            <a:r>
              <a:t>Double Consonant</a:t>
            </a:r>
          </a:p>
          <a:p>
            <a:pPr>
              <a:spcAft>
                <a:spcPts val="400"/>
              </a:spcAft>
              <a:defRPr sz="1100" b="0"/>
            </a:pPr>
            <a:r>
              <a:t>1 syllable ending CVC:</a:t>
            </a:r>
          </a:p>
          <a:p>
            <a:pPr>
              <a:spcAft>
                <a:spcPts val="400"/>
              </a:spcAft>
              <a:defRPr sz="1200" b="1"/>
            </a:pPr>
            <a:r>
              <a:t>• run → running</a:t>
            </a:r>
          </a:p>
          <a:p>
            <a:pPr>
              <a:spcAft>
                <a:spcPts val="400"/>
              </a:spcAft>
              <a:defRPr sz="1200" b="1"/>
            </a:pPr>
            <a:r>
              <a:t>• swim → swimming</a:t>
            </a:r>
          </a:p>
          <a:p>
            <a:pPr>
              <a:spcAft>
                <a:spcPts val="400"/>
              </a:spcAft>
              <a:defRPr sz="1200" b="1"/>
            </a:pPr>
            <a:r>
              <a:t>• stop → stopping</a:t>
            </a:r>
          </a:p>
          <a:p>
            <a:pPr>
              <a:spcAft>
                <a:spcPts val="400"/>
              </a:spcAft>
              <a:defRPr sz="1200" b="1"/>
            </a:pPr>
            <a:r>
              <a:t>• sit → sitting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897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Rule 4: -ie Ending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Change to -ying</a:t>
            </a:r>
          </a:p>
          <a:p>
            <a:pPr>
              <a:spcAft>
                <a:spcPts val="400"/>
              </a:spcAft>
              <a:defRPr sz="1100" b="0"/>
            </a:pPr>
            <a:r>
              <a:t>Change -ie to -y + ing:</a:t>
            </a:r>
          </a:p>
          <a:p>
            <a:pPr>
              <a:spcAft>
                <a:spcPts val="400"/>
              </a:spcAft>
              <a:defRPr sz="1200" b="1"/>
            </a:pPr>
            <a:r>
              <a:t>• lie → lying</a:t>
            </a:r>
          </a:p>
          <a:p>
            <a:pPr>
              <a:spcAft>
                <a:spcPts val="400"/>
              </a:spcAft>
              <a:defRPr sz="1200" b="1"/>
            </a:pPr>
            <a:r>
              <a:t>• die → dying</a:t>
            </a:r>
          </a:p>
          <a:p>
            <a:pPr>
              <a:spcAft>
                <a:spcPts val="400"/>
              </a:spcAft>
              <a:defRPr sz="1200" b="1"/>
            </a:pPr>
            <a:r>
              <a:t>• tie → tying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NEGATIVES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Negative Form: wasn't / weren't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was not / were not + Verb-ing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Negatives (wasn't)</a:t>
            </a:r>
          </a:p>
          <a:p>
            <a:pPr>
              <a:spcAft>
                <a:spcPts val="400"/>
              </a:spcAft>
              <a:defRPr sz="1400" b="1">
                <a:solidFill>
                  <a:srgbClr val="E11D48"/>
                </a:solidFill>
              </a:defRPr>
            </a:pPr>
            <a:r>
              <a:t>was + not = wasn't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 wasn't sleeping when you called.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(Yo no estaba durmiendo cuando llamaste.)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She wasn't working on Sunday.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(Ella no estaba trabajando el domingo.)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Negatives (weren't)</a:t>
            </a:r>
          </a:p>
          <a:p>
            <a:pPr>
              <a:spcAft>
                <a:spcPts val="400"/>
              </a:spcAft>
              <a:defRPr sz="1400" b="1">
                <a:solidFill>
                  <a:srgbClr val="E11D48"/>
                </a:solidFill>
              </a:defRPr>
            </a:pPr>
            <a:r>
              <a:t>were + not = weren't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We weren't watching that movie.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(Nosotros no estábamos viendo esa película.)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They weren't listening to music.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(Ellos no estaban escuchando música.)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QUESTION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Questions &amp; Short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Was / Were + Subject + Verb-ing?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Yes / No Questions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Formula: Was/Were + Subj + V-ing?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'Were you sleeping at 11 PM?'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I was.  /  ❌ No, I wasn't.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'Was she cooking dinner?'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she was.  /  ❌ No, she wasn't.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Wh- Information Questions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Formula: Wh- word + was/were + Subj + V-ing?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'What were you doing at 8 PM?'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'I was doing my homework.'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'Where was he driving this morning?'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'He was driving to the hospital.'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1 • CONNECTORS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Time Connectors: WHEN vs.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WHEN = Interruption (Past Simple) | WHILE = Parallel ongoing actions (Past Continuous)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WHEN = Interruption (Past Simple)</a:t>
            </a:r>
          </a:p>
          <a:p>
            <a:pPr>
              <a:spcAft>
                <a:spcPts val="400"/>
              </a:spcAft>
              <a:defRPr sz="1300" b="1">
                <a:solidFill>
                  <a:srgbClr val="D97706"/>
                </a:solidFill>
              </a:defRPr>
            </a:pPr>
            <a:r>
              <a:t>WHEN introduces a quick interruption: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 was taking a shower WHEN the phone rang.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(Estaba bañándome cuando el teléfono sonó.)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She was crossing the street WHEN she saw Carlos.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(Ella cruzaba la calle cuando vio a Carlos.)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WHILE = Parallel Ongoing Action</a:t>
            </a:r>
          </a:p>
          <a:p>
            <a:pPr>
              <a:spcAft>
                <a:spcPts val="400"/>
              </a:spcAft>
              <a:defRPr sz="1300" b="1">
                <a:solidFill>
                  <a:srgbClr val="0891B2"/>
                </a:solidFill>
              </a:defRPr>
            </a:pPr>
            <a:r>
              <a:t>WHILE introduces continuous actions happening together: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WHILE I was studying, my sister was listening to music.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yo estudiaba, mi hermana escuchaba música.)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The power went out WHILE we were eating dinner.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(La luz se fue mientras cenábamos.)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9 • REVIEW 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1A: Affirmative &amp; Subjects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subject matching and affirmative was/were + verb-ing.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Interactive Classroom Review Session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section contains 10 interactive quiz questions in the live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 (chimes for correct, alerts for mistakes)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Spanish hints for every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Detailed grammatical explanation displayed after answering</a:t>
            </a:r>
          </a:p>
          <a:p>
            <a:pPr>
              <a:spcAft>
                <a:spcPts val="400"/>
              </a:spcAft>
              <a:defRPr sz="1300" b="0"/>
            </a:pPr>
            <a:r>
              <a:t>• 100% interactive on web &amp; projector displays</a:t>
            </a:r>
          </a:p>
          <a:p>
            <a:pPr>
              <a:spcAft>
                <a:spcPts val="400"/>
              </a:spcAft>
              <a:defRPr sz="12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Open index.html in your browser or run the live presentation to practice!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10 • REVIEW 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1B: Negatives &amp; Questions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wasn't/weren't and question word order.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Interactive Classroom Review Session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section contains 10 interactive quiz questions in the live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 (chimes for correct, alerts for mistakes)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Spanish hints for every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Detailed grammatical explanation displayed after answering</a:t>
            </a:r>
          </a:p>
          <a:p>
            <a:pPr>
              <a:spcAft>
                <a:spcPts val="400"/>
              </a:spcAft>
              <a:defRPr sz="1300" b="0"/>
            </a:pPr>
            <a:r>
              <a:t>• 100% interactive on web &amp; projector displays</a:t>
            </a:r>
          </a:p>
          <a:p>
            <a:pPr>
              <a:spcAft>
                <a:spcPts val="400"/>
              </a:spcAft>
              <a:defRPr sz="12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Open index.html in your browser or run the live presentation to practice!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11 • REVIEW 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1C: Spelling Rules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-ing spelling rules (drop -e, double consonant, -ie).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Interactive Classroom Review Session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section contains 10 interactive quiz questions in the live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 (chimes for correct, alerts for mistakes)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Spanish hints for every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Detailed grammatical explanation displayed after answering</a:t>
            </a:r>
          </a:p>
          <a:p>
            <a:pPr>
              <a:spcAft>
                <a:spcPts val="400"/>
              </a:spcAft>
              <a:defRPr sz="1300" b="0"/>
            </a:pPr>
            <a:r>
              <a:t>• 100% interactive on web &amp; projector displays</a:t>
            </a:r>
          </a:p>
          <a:p>
            <a:pPr>
              <a:spcAft>
                <a:spcPts val="400"/>
              </a:spcAft>
              <a:defRPr sz="12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Open index.html in your browser or run the live presentation to practice!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12 • REVIEW 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1D: When vs. While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interruptions and simultaneous background 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Interactive Classroom Review Session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section contains 10 interactive quiz questions in the live web application.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 (chimes for correct, alerts for mistakes)</a:t>
            </a:r>
          </a:p>
          <a:p>
            <a:pPr>
              <a:spcAft>
                <a:spcPts val="400"/>
              </a:spcAft>
              <a:defRPr sz="1300" b="0"/>
            </a:pPr>
            <a:r>
              <a:t>• Instant Spanish hints for every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Detailed grammatical explanation displayed after answering</a:t>
            </a:r>
          </a:p>
          <a:p>
            <a:pPr>
              <a:spcAft>
                <a:spcPts val="400"/>
              </a:spcAft>
              <a:defRPr sz="1300" b="0"/>
            </a:pPr>
            <a:r>
              <a:t>• 100% interactive on web &amp; projector displays</a:t>
            </a:r>
          </a:p>
          <a:p>
            <a:pPr>
              <a:spcAft>
                <a:spcPts val="400"/>
              </a:spcAft>
              <a:defRPr sz="12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Open index.html in your browser or run the live presentation to practice!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PRACTICE STUDIO • 60 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Interactive Sentence Builder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Step-by-step hands-on sentence construction console with student picker.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Studio Features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60 Total Interactive Prompts</a:t>
            </a:r>
          </a:p>
          <a:p>
            <a:pPr>
              <a:spcAft>
                <a:spcPts val="400"/>
              </a:spcAft>
              <a:defRPr sz="1200" b="0"/>
            </a:pPr>
            <a:r>
              <a:t>• 5 Core Categories (12 prompts each):</a:t>
            </a:r>
          </a:p>
          <a:p>
            <a:pPr>
              <a:spcAft>
                <a:spcPts val="400"/>
              </a:spcAft>
              <a:defRPr sz="1100" b="0"/>
            </a:pPr>
            <a:r>
              <a:t>   1. Affirmative Basic (12)</a:t>
            </a:r>
          </a:p>
          <a:p>
            <a:pPr>
              <a:spcAft>
                <a:spcPts val="400"/>
              </a:spcAft>
              <a:defRPr sz="1100" b="0"/>
            </a:pPr>
            <a:r>
              <a:t>   2. Negative Practice (12)</a:t>
            </a:r>
          </a:p>
          <a:p>
            <a:pPr>
              <a:spcAft>
                <a:spcPts val="400"/>
              </a:spcAft>
              <a:defRPr sz="1100" b="0"/>
            </a:pPr>
            <a:r>
              <a:t>   3. Question Form (12)</a:t>
            </a:r>
          </a:p>
          <a:p>
            <a:pPr>
              <a:spcAft>
                <a:spcPts val="400"/>
              </a:spcAft>
              <a:defRPr sz="1100" b="0"/>
            </a:pPr>
            <a:r>
              <a:t>   4. When Interruptions (12)</a:t>
            </a:r>
          </a:p>
          <a:p>
            <a:pPr>
              <a:spcAft>
                <a:spcPts val="400"/>
              </a:spcAft>
              <a:defRPr sz="1100" b="0"/>
            </a:pPr>
            <a:r>
              <a:t>   5. While &amp; Modals in Concert (12)</a:t>
            </a:r>
          </a:p>
          <a:p>
            <a:pPr>
              <a:spcAft>
                <a:spcPts val="400"/>
              </a:spcAft>
              <a:defRPr sz="1200" b="0"/>
            </a:pPr>
            <a:r>
              <a:t>• Random Student Name Picker (18 names)</a:t>
            </a:r>
          </a:p>
          <a:p>
            <a:pPr>
              <a:spcAft>
                <a:spcPts val="400"/>
              </a:spcAft>
              <a:defRPr sz="1200" b="0"/>
            </a:pPr>
            <a:r>
              <a:t>• Confetti celebration &amp; audio chimes on success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How It Works in Class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1. Display Spanish Prompt on Projector: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 'Yo estaba estudiando inglés anoche.'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2. Student clicks or calls out the words: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   [ I ] + [ was ] + [ studying ] + [ English ] + [ last night. 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3. Instant Reset &amp; Rotation:</a:t>
            </a:r>
          </a:p>
          <a:p>
            <a:pPr>
              <a:spcAft>
                <a:spcPts val="400"/>
              </a:spcAft>
              <a:defRPr sz="1200" b="0"/>
            </a:pPr>
            <a:r>
              <a:t>   Click 'Next Student' to give another student a fresh prompt!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MENTAL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Past Simple vs. Past Continuous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Point-in-time completed action vs. ongoing action in progress.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Simple (Hizo)</a:t>
            </a:r>
          </a:p>
          <a:p>
            <a:pPr>
              <a:spcAft>
                <a:spcPts val="400"/>
              </a:spcAft>
              <a:defRPr sz="1300" b="1">
                <a:solidFill>
                  <a:srgbClr val="4F46E5"/>
                </a:solidFill>
              </a:defRPr>
            </a:pPr>
            <a:r>
              <a:t>• Completed past action (Puntual / Terminado)</a:t>
            </a:r>
          </a:p>
          <a:p>
            <a:pPr>
              <a:spcAft>
                <a:spcPts val="400"/>
              </a:spcAft>
              <a:defRPr sz="1200" b="0"/>
            </a:pPr>
            <a:r>
              <a:t>• Formula: Subject + Verb-ed (or Irregular)</a:t>
            </a:r>
          </a:p>
          <a:p>
            <a:pPr>
              <a:spcAft>
                <a:spcPts val="400"/>
              </a:spcAft>
              <a:defRPr sz="1200" b="0"/>
            </a:pPr>
            <a:r>
              <a:t>• Focus: The result or sequence of events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Example: 'I cooked dinner yesterday.'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(Yo cociné la cena ayer. Acción completada).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Continuous (Estaba haciendo)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Action in progress at a past moment (En desarrollo)</a:t>
            </a:r>
          </a:p>
          <a:p>
            <a:pPr>
              <a:spcAft>
                <a:spcPts val="400"/>
              </a:spcAft>
              <a:defRPr sz="1200" b="0"/>
            </a:pPr>
            <a:r>
              <a:t>• Formula: Subject + was/were + Verb-ing</a:t>
            </a:r>
          </a:p>
          <a:p>
            <a:pPr>
              <a:spcAft>
                <a:spcPts val="400"/>
              </a:spcAft>
              <a:defRPr sz="1200" b="0"/>
            </a:pPr>
            <a:r>
              <a:t>• Focus: The ongoing activity / duration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Example: 'I was cooking dinner at 7 PM.'</a:t>
            </a: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(Yo estaba cocinando a las 7 PM. En progreso).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Side-by-Side Comparison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How tense changes the meaning.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Comparison Summary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Feature                      Past Simple                             Past Continuous</a:t>
            </a:r>
          </a:p>
          <a:p>
            <a:pPr>
              <a:spcAft>
                <a:spcPts val="400"/>
              </a:spcAft>
              <a:defRPr sz="1000" b="0"/>
            </a:pPr>
            <a:r>
              <a:t>---------------------------------------------------------------------------------------------------------</a:t>
            </a:r>
          </a:p>
          <a:p>
            <a:pPr>
              <a:spcAft>
                <a:spcPts val="400"/>
              </a:spcAft>
              <a:defRPr sz="1200" b="0"/>
            </a:pPr>
            <a:r>
              <a:t>Meaning                     Completed point in time                 Action in progress at a specific time</a:t>
            </a:r>
          </a:p>
          <a:p>
            <a:pPr>
              <a:spcAft>
                <a:spcPts val="400"/>
              </a:spcAft>
              <a:defRPr sz="1200" b="0"/>
            </a:pPr>
            <a:r>
              <a:t>Formula                     Subject + V2 (cooked, saw)              Subject + was/were + V-ing</a:t>
            </a:r>
          </a:p>
          <a:p>
            <a:pPr>
              <a:spcAft>
                <a:spcPts val="400"/>
              </a:spcAft>
              <a:defRPr sz="1200" b="0"/>
            </a:pPr>
            <a:r>
              <a:t>Spanish                     Comí, Llegó, Vimos                      Estaba comiendo, Estaba llegando</a:t>
            </a:r>
          </a:p>
          <a:p>
            <a:pPr>
              <a:spcAft>
                <a:spcPts val="400"/>
              </a:spcAft>
              <a:defRPr sz="1200" b="0"/>
            </a:pPr>
            <a:r>
              <a:t>Question                    What did you do?                        What were you doing?</a:t>
            </a:r>
          </a:p>
          <a:p>
            <a:pPr>
              <a:spcAft>
                <a:spcPts val="400"/>
              </a:spcAft>
              <a:defRPr sz="1200" b="0"/>
            </a:pPr>
            <a:r>
              <a:t>Story Role                  The sudden main event                   The background scene setting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2 • SIGNAL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Signal Words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Time expressions that tell you which tense to choose.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Simple Signal Words</a:t>
            </a:r>
          </a:p>
          <a:p>
            <a:pPr>
              <a:spcAft>
                <a:spcPts val="400"/>
              </a:spcAft>
              <a:defRPr sz="1300" b="1">
                <a:solidFill>
                  <a:srgbClr val="4F46E5"/>
                </a:solidFill>
              </a:defRPr>
            </a:pPr>
            <a:r>
              <a:t>• yesterday (ayer)</a:t>
            </a:r>
          </a:p>
          <a:p>
            <a:pPr>
              <a:spcAft>
                <a:spcPts val="400"/>
              </a:spcAft>
              <a:defRPr sz="1300" b="0"/>
            </a:pPr>
            <a:r>
              <a:t>• last night / last year (anoche / el año pasado)</a:t>
            </a:r>
          </a:p>
          <a:p>
            <a:pPr>
              <a:spcAft>
                <a:spcPts val="400"/>
              </a:spcAft>
              <a:defRPr sz="1300" b="0"/>
            </a:pPr>
            <a:r>
              <a:t>• 2 days ago (hace 2 días)</a:t>
            </a:r>
          </a:p>
          <a:p>
            <a:pPr>
              <a:spcAft>
                <a:spcPts val="400"/>
              </a:spcAft>
              <a:defRPr sz="1300" b="0"/>
            </a:pPr>
            <a:r>
              <a:t>• in 2021 (en 2021)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• suddenly (de repente)</a:t>
            </a:r>
          </a:p>
          <a:p>
            <a:pPr>
              <a:spcAft>
                <a:spcPts val="400"/>
              </a:spcAft>
              <a:defRPr sz="1300" b="0"/>
            </a:pPr>
            <a:r>
              <a:t>• when + Past Simple (cuando sonó / cuando llegó)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Past Continuous Signal Words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while (mientras)</a:t>
            </a:r>
          </a:p>
          <a:p>
            <a:pPr>
              <a:spcAft>
                <a:spcPts val="400"/>
              </a:spcAft>
              <a:defRPr sz="1300" b="0"/>
            </a:pPr>
            <a:r>
              <a:t>• as (al tiempo que)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at 7:30 PM yesterday (hora exacta en progreso)</a:t>
            </a:r>
          </a:p>
          <a:p>
            <a:pPr>
              <a:spcAft>
                <a:spcPts val="400"/>
              </a:spcAft>
              <a:defRPr sz="1300" b="0"/>
            </a:pPr>
            <a:r>
              <a:t>• all morning / all day (toda la mañana)</a:t>
            </a:r>
          </a:p>
          <a:p>
            <a:pPr>
              <a:spcAft>
                <a:spcPts val="400"/>
              </a:spcAft>
              <a:defRPr sz="1300" b="0"/>
            </a:pPr>
            <a:r>
              <a:t>• at that time (en ese momento)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17 • REVIEW 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2A: Simple vs. Continuous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Choosing between completed events and ongoing background 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Quiz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2 provides 10 comprehensive questions per section on choosing tenses.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feedback and explanation for each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Spanish translations and tips for classroom discussions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18 • REVIEW 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2B: Signal Words &amp; Contexts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Identifying signal words and story context clues.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Quiz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2 provides 10 comprehensive questions per section on choosing tenses.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feedback and explanation for each question</a:t>
            </a:r>
          </a:p>
          <a:p>
            <a:pPr>
              <a:spcAft>
                <a:spcPts val="400"/>
              </a:spcAft>
              <a:defRPr sz="1300" b="0"/>
            </a:pPr>
            <a:r>
              <a:t>• Spanish translations and tips for classroom discussions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PAST MODALS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Modal Verb 'Could': General Past 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Expressing general physical or mental skills over time in the past (podía / sabía).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Formula</a:t>
            </a:r>
          </a:p>
          <a:p>
            <a:pPr>
              <a:spcAft>
                <a:spcPts val="400"/>
              </a:spcAft>
              <a:defRPr sz="1500" b="1">
                <a:solidFill>
                  <a:srgbClr val="7C3AED"/>
                </a:solidFill>
              </a:defRPr>
            </a:pPr>
            <a:r>
              <a:t>Subject  +  could / couldn't  +  Base Verb (NO 'TO'!)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Sujeto         Podía / No podía         Verbo simple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Example: When I was six, I could swim very fast. (Podía nadar muy rápido).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14800"/>
            <a:ext cx="3291840" cy="2194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297680"/>
            <a:ext cx="28346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Affirmative Ability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Mozart could play piano at age 4.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(Mozart sabía tocar el piano a los 4 años.)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114800"/>
            <a:ext cx="3291840" cy="2194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4297680"/>
            <a:ext cx="28346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Negative Ability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He couldn't speak English in 2018.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(Él no sabía hablar inglés en 2018.)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4114800"/>
            <a:ext cx="3291840" cy="2194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297680"/>
            <a:ext cx="28346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Question Form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Could you ride a bike as a kid?</a:t>
            </a:r>
          </a:p>
          <a:p>
            <a:pPr>
              <a:spcAft>
                <a:spcPts val="400"/>
              </a:spcAft>
              <a:defRPr sz="1000" b="0">
                <a:solidFill>
                  <a:srgbClr val="4F46E5"/>
                </a:solidFill>
              </a:defRPr>
            </a:pPr>
            <a:r>
              <a:t>(¿Podías andar en bicicleta de niño?)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SPECIFIC ACHIEVEMENT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'Was / Were Able To': Specific Past Achievements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Succeeding in doing something in a specific difficult situation (pudo / logró).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Specific Single Achievement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Use WAS / WERE ABLE TO when someone managed to do something in a specific situation: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The fire was huge, but everyone WAS ABLE TO escape.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 fuego era grande, pero todos lograron escapar.)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The exam was hard, but Sofia WAS ABLE TO pass.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 examen era difícil, pero Sofía logró pasarlo.)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Spanish Nuance</a:t>
            </a:r>
          </a:p>
          <a:p>
            <a:pPr>
              <a:spcAft>
                <a:spcPts val="400"/>
              </a:spcAft>
              <a:defRPr sz="1300" b="1">
                <a:solidFill>
                  <a:srgbClr val="4F46E5"/>
                </a:solidFill>
              </a:defRPr>
            </a:pPr>
            <a:r>
              <a:t>Notice the translation difference: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0"/>
            </a:pPr>
            <a:r>
              <a:t>• could = podía / sabía (capacidad general)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was/were able to = logró / pudo en ese momento (triunfo específico)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• 'We were able to find the keys.' = Logramos encontrar las llaves.</a:t>
            </a:r>
          </a:p>
          <a:p>
            <a:pPr>
              <a:spcAft>
                <a:spcPts val="400"/>
              </a:spcAft>
              <a:defRPr sz="1200" b="0"/>
            </a:pPr>
            <a:r>
              <a:t>• 'He wasn't able to finish.' = No fue capaz de terminar.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THE GOLDEN RULE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Crucial Difference: Could vs. Was/Were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Affirmative Specificity Rule &amp; Negative Interchangeability.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4 Golden Rules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1. GENERAL PAST ABILITY: Use COULD (or was able to)</a:t>
            </a:r>
          </a:p>
          <a:p>
            <a:pPr>
              <a:spcAft>
                <a:spcPts val="400"/>
              </a:spcAft>
              <a:defRPr sz="1200" b="0"/>
            </a:pPr>
            <a:r>
              <a:t>   ✔️ 'When I was young, I could run 10km.'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2. SPECIFIC SINGLE SUCCESS (Affirmative): MUST USE WAS/WERE ABLE TO!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   ✔️ 'The door was locked, but I was able to open it.'</a:t>
            </a: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   ❌ 'The door was locked, but I could open it.' (INCORRECT in standard English!)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3. NEGATIVE (General OR Specific): Both COULDN'T and WASN'T ABLE TO are 100% OK!</a:t>
            </a:r>
          </a:p>
          <a:p>
            <a:pPr>
              <a:spcAft>
                <a:spcPts val="400"/>
              </a:spcAft>
              <a:defRPr sz="1200" b="0"/>
            </a:pPr>
            <a:r>
              <a:t>   ✔️ 'I couldn't find my keys.'  =  'I wasn't able to find my keys.'</a:t>
            </a:r>
          </a:p>
          <a:p>
            <a:pPr>
              <a:spcAft>
                <a:spcPts val="400"/>
              </a:spcAft>
              <a:defRPr sz="6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891B2"/>
                </a:solidFill>
              </a:defRPr>
            </a:pPr>
            <a:r>
              <a:t>4. SENSE VERBS (see, hear, smell, feel): Use COULD even for single moments!</a:t>
            </a:r>
          </a:p>
          <a:p>
            <a:pPr>
              <a:spcAft>
                <a:spcPts val="400"/>
              </a:spcAft>
              <a:defRPr sz="1200" b="0"/>
            </a:pPr>
            <a:r>
              <a:t>   ✔️ 'I opened the door and I could smell fresh bread.'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3 • INTEGRATION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Combining Modals with Past Continuous &amp; Simple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Using could and able to in concert with While and When.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Pattern 1: While + Continuous → Able To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While [background action], [specific achievement]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'While the guard was sleeping, the prisoner was able to escape.'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el guardia dormía, el prisionero logró escapar.)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'While we were driving, we were able to see dolphins.'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manejábamos, pudimos ver delfines.)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Pattern 2: Couldn't + Continuous Obstacle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[Couldn't do X] because [ongoing obstacle]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'I couldn't hear the teacher because everyone was talking.'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pude escuchar al maestro porque todos estaban hablando.)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'We weren't able to play because it was raining.'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logramos jugar porque estaba lloviendo fuerte.)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23 • REVIEW 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3A: 'Could' for General Ability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general past skills and modal sentence structure.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Perfect for classroom projector quizzes and student participation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24 • REVIEW 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3B: Could vs. Able To Specificity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the specific single event rule and negatives.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Perfect for classroom projector quizzes and student participation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SLIDE 25 • REVIEW 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3C: Modals with Continuous &amp; Simple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complex sentences with while/when and ability.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Interactive Modals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Review 3 provides 10 comprehensive questions per section on past ability.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Full audio feedback, hints, and explanations in the web application</a:t>
            </a:r>
          </a:p>
          <a:p>
            <a:pPr>
              <a:spcAft>
                <a:spcPts val="400"/>
              </a:spcAft>
              <a:defRPr sz="1300" b="0"/>
            </a:pPr>
            <a:r>
              <a:t>• Perfect for classroom projector quizzes and student participation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LESSON 4 • NARRATIVE MASTERY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Mastering Complex Multi-Clause Narratives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Weave together past continuous, simple past, could, and was able 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Real-Life Narrative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'Yesterday at 6:00 PM, I WAS DRIVING home from work. Suddenly, the sky turned dark and it STARTED TO RAIN heavily. I COULD BARELY SEE the road ahead. While other cars were stopping, I WAS ABLE TO PULL OVER safely at a gas station.'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1. Scene Setting: 'was driving' → Past Continuous</a:t>
            </a:r>
          </a:p>
          <a:p>
            <a:pPr>
              <a:spcAft>
                <a:spcPts val="400"/>
              </a:spcAft>
              <a:defRPr sz="1200" b="0"/>
            </a:pPr>
            <a:r>
              <a:t>2. Sudden Interruption: 'started to rain' → Past Simple</a:t>
            </a:r>
          </a:p>
          <a:p>
            <a:pPr>
              <a:spcAft>
                <a:spcPts val="400"/>
              </a:spcAft>
              <a:defRPr sz="1200" b="0"/>
            </a:pPr>
            <a:r>
              <a:t>3. Perception: 'could barely see' → Modal Could + Sense Verb</a:t>
            </a:r>
          </a:p>
          <a:p>
            <a:pPr>
              <a:spcAft>
                <a:spcPts val="400"/>
              </a:spcAft>
              <a:defRPr sz="1200" b="0"/>
            </a:pPr>
            <a:r>
              <a:t>4. Specific Success: 'was able to pull over' → Was Able To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SLIDE 27 • MASTER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Quiz: Part 1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Comprehensive evaluation across all topics and formulas.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Final Master Evaluation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These 20 final questions cover every grammatical structure taught in the masterclass.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Includes fresh, unseen test questions</a:t>
            </a:r>
          </a:p>
          <a:p>
            <a:pPr>
              <a:spcAft>
                <a:spcPts val="400"/>
              </a:spcAft>
              <a:defRPr sz="1300" b="0"/>
            </a:pPr>
            <a:r>
              <a:t>• Validates mastery of Past Continuous, When/While, Simple vs Continuous, and Could vs Able To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SLIDE 28 • ADVANCED FLUENCY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Quiz: Part 2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Multi-clause synthesis and real-world English narrative contexts.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10 Final Master Evaluation Questions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These 20 final questions cover every grammatical structure taught in the masterclass.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Includes fresh, unseen test questions</a:t>
            </a:r>
          </a:p>
          <a:p>
            <a:pPr>
              <a:spcAft>
                <a:spcPts val="400"/>
              </a:spcAft>
              <a:defRPr sz="1300" b="0"/>
            </a:pPr>
            <a:r>
              <a:t>• Validates mastery of Past Continuous, When/While, Simple vs Continuous, and Could vs Able To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REFERENCE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Course Summary &amp; Conjugation Cheat 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Fast lookup guide for classroom and self-study.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Past Continuous</a:t>
            </a: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(+) Subj + was/were + V-ing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(-) Subj + wasn't/weren't + V-ing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(?) Was/Were + Subj + V-ing?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Estaba haciendo algo en ese momento.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When vs. While</a:t>
            </a:r>
          </a:p>
          <a:p>
            <a:pPr>
              <a:spcAft>
                <a:spcPts val="400"/>
              </a:spcAft>
              <a:defRPr sz="1200" b="1">
                <a:solidFill>
                  <a:srgbClr val="D97706"/>
                </a:solidFill>
              </a:defRPr>
            </a:pPr>
            <a:r>
              <a:t>• when + Past Simple (interruption)</a:t>
            </a:r>
          </a:p>
          <a:p>
            <a:pPr>
              <a:spcAft>
                <a:spcPts val="400"/>
              </a:spcAft>
              <a:defRPr sz="1200" b="1">
                <a:solidFill>
                  <a:srgbClr val="0891B2"/>
                </a:solidFill>
              </a:defRPr>
            </a:pPr>
            <a:r>
              <a:t>• while + Past Continuous (background)</a:t>
            </a:r>
          </a:p>
          <a:p>
            <a:pPr>
              <a:spcAft>
                <a:spcPts val="400"/>
              </a:spcAft>
              <a:defRPr sz="1200" b="1">
                <a:solidFill>
                  <a:srgbClr val="0891B2"/>
                </a:solidFill>
              </a:defRPr>
            </a:pPr>
            <a:r>
              <a:t>• while + cont, while + cont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Cuando sonó vs Mientras cocinaba.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3. Could vs. Able To</a:t>
            </a: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• could = general ability (podía)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• was/were able to = specific success (logró)</a:t>
            </a:r>
          </a:p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• couldn't = wasn't able to in (-)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Podía correr vs Logró escapar.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60A5FA"/>
                </a:solidFill>
              </a:defRPr>
            </a:pPr>
            <a:r>
              <a:t>🎓 🎉 🏆 COURSE COMPLETED!</a:t>
            </a:r>
          </a:p>
          <a:p>
            <a:pPr>
              <a:spcAft>
                <a:spcPts val="1600"/>
              </a:spcAft>
              <a:defRPr sz="2200" b="1">
                <a:solidFill>
                  <a:srgbClr val="FFFFFF"/>
                </a:solidFill>
              </a:defRPr>
            </a:pPr>
            <a:r>
              <a:t>Congratulations to all students!</a:t>
            </a:r>
          </a:p>
          <a:p>
            <a:pPr>
              <a:defRPr sz="1400">
                <a:solidFill>
                  <a:srgbClr val="E2E8F0"/>
                </a:solidFill>
              </a:defRPr>
            </a:pPr>
            <a:r>
              <a:t>You have successfully completed:</a:t>
            </a:r>
            <a:br/>
            <a:r>
              <a:t>✅ 110 Review &amp; Master Quiz Questions (10 per section)</a:t>
            </a:r>
            <a:br/>
            <a:r>
              <a:t>✅ 60 Interactive Sentence Builder Studio Scenarios</a:t>
            </a:r>
            <a:br/>
            <a:r>
              <a:t>✅ Complete Past Continuous, When/While, Simple vs Continuous, and Could vs Able To Mastery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